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4"/>
    <p:sldMasterId id="2147483745" r:id="rId5"/>
    <p:sldMasterId id="2147483780" r:id="rId6"/>
    <p:sldMasterId id="2147483799" r:id="rId7"/>
  </p:sldMasterIdLst>
  <p:notesMasterIdLst>
    <p:notesMasterId r:id="rId33"/>
  </p:notesMasterIdLst>
  <p:handoutMasterIdLst>
    <p:handoutMasterId r:id="rId34"/>
  </p:handoutMasterIdLst>
  <p:sldIdLst>
    <p:sldId id="3244" r:id="rId8"/>
    <p:sldId id="4215" r:id="rId9"/>
    <p:sldId id="8139" r:id="rId10"/>
    <p:sldId id="5448" r:id="rId11"/>
    <p:sldId id="8307" r:id="rId12"/>
    <p:sldId id="8290" r:id="rId13"/>
    <p:sldId id="8308" r:id="rId14"/>
    <p:sldId id="8130" r:id="rId15"/>
    <p:sldId id="8300" r:id="rId16"/>
    <p:sldId id="5547" r:id="rId17"/>
    <p:sldId id="5701" r:id="rId18"/>
    <p:sldId id="5711" r:id="rId19"/>
    <p:sldId id="8301" r:id="rId20"/>
    <p:sldId id="7975" r:id="rId21"/>
    <p:sldId id="261" r:id="rId22"/>
    <p:sldId id="8302" r:id="rId23"/>
    <p:sldId id="8215" r:id="rId24"/>
    <p:sldId id="8305" r:id="rId25"/>
    <p:sldId id="5705" r:id="rId26"/>
    <p:sldId id="8304" r:id="rId27"/>
    <p:sldId id="1886" r:id="rId28"/>
    <p:sldId id="8298" r:id="rId29"/>
    <p:sldId id="8303" r:id="rId30"/>
    <p:sldId id="8152" r:id="rId31"/>
    <p:sldId id="23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D04D83-1EE0-443A-A5A9-9A0FA62E5A07}">
          <p14:sldIdLst>
            <p14:sldId id="3244"/>
            <p14:sldId id="4215"/>
          </p14:sldIdLst>
        </p14:section>
        <p14:section name="Xu hướng EPP" id="{B66449B6-9B2F-4C80-8498-00709A64DD7D}">
          <p14:sldIdLst>
            <p14:sldId id="8139"/>
            <p14:sldId id="5448"/>
            <p14:sldId id="8307"/>
            <p14:sldId id="8290"/>
            <p14:sldId id="8308"/>
            <p14:sldId id="8130"/>
          </p14:sldIdLst>
        </p14:section>
        <p14:section name="How can we build XDR ?" id="{3E67869B-641C-486B-AD21-3F4D82799F24}">
          <p14:sldIdLst>
            <p14:sldId id="8300"/>
            <p14:sldId id="5547"/>
            <p14:sldId id="5701"/>
            <p14:sldId id="5711"/>
          </p14:sldIdLst>
        </p14:section>
        <p14:section name="Ưu điểm của Sophos XDR ?" id="{06EAAF5B-E316-46FD-8EC5-29EB028C11E9}">
          <p14:sldIdLst>
            <p14:sldId id="8301"/>
            <p14:sldId id="7975"/>
            <p14:sldId id="261"/>
          </p14:sldIdLst>
        </p14:section>
        <p14:section name="XDR vs SIEM ?" id="{2BADA810-B9A3-46A8-B5F6-DB8E4C4A64BE}">
          <p14:sldIdLst>
            <p14:sldId id="8302"/>
            <p14:sldId id="8215"/>
            <p14:sldId id="8305"/>
            <p14:sldId id="5705"/>
          </p14:sldIdLst>
        </p14:section>
        <p14:section name="Which ones ?" id="{A439A46D-7874-472D-AA61-582B24617580}">
          <p14:sldIdLst>
            <p14:sldId id="8304"/>
            <p14:sldId id="1886"/>
            <p14:sldId id="8298"/>
          </p14:sldIdLst>
        </p14:section>
        <p14:section name="Licensing" id="{A2FE3FD3-E97F-46B6-AA63-1A44BE768F71}">
          <p14:sldIdLst>
            <p14:sldId id="8303"/>
            <p14:sldId id="8152"/>
          </p14:sldIdLst>
        </p14:section>
        <p14:section name="Demo" id="{547CCD8E-B7B3-4CCC-9313-CBE0BC527559}">
          <p14:sldIdLst>
            <p14:sldId id="2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os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0"/>
    <a:srgbClr val="000100"/>
    <a:srgbClr val="F5F5F8"/>
    <a:srgbClr val="FF8300"/>
    <a:srgbClr val="BDDEFF"/>
    <a:srgbClr val="46494F"/>
    <a:srgbClr val="00ADC9"/>
    <a:srgbClr val="00193C"/>
    <a:srgbClr val="464A4F"/>
    <a:srgbClr val="001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8964F-0558-49E8-9C16-77C044A6E9FC}" v="50" dt="2021-09-14T04:05:39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2547" autoAdjust="0"/>
  </p:normalViewPr>
  <p:slideViewPr>
    <p:cSldViewPr snapToGrid="0" snapToObjects="1">
      <p:cViewPr varScale="1">
        <p:scale>
          <a:sx n="59" d="100"/>
          <a:sy n="59" d="100"/>
        </p:scale>
        <p:origin x="1158" y="78"/>
      </p:cViewPr>
      <p:guideLst>
        <p:guide orient="horz" pos="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0242"/>
    </p:cViewPr>
  </p:sorterViewPr>
  <p:notesViewPr>
    <p:cSldViewPr snapToGrid="0" snapToObjects="1">
      <p:cViewPr varScale="1">
        <p:scale>
          <a:sx n="249" d="100"/>
          <a:sy n="249" d="100"/>
        </p:scale>
        <p:origin x="2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66C5-506F-E84B-BAA8-D37CFB53A7B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6937-A7FC-EB42-840C-14DAEC29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1F68-CD23-AA48-AD80-B6C70AC6A79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4D68-8857-5A41-94FA-9A368DA3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AC4EC-E8FD-4CE9-A04D-5566282B7BC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4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5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5156F-BBEB-4145-9066-68B28478D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bg1"/>
              </a:solidFill>
              <a:latin typeface="Sophos Sans Ligh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6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https://go.forrester.com/blogs/xdr-defined-giving-meaning-to-extended-detection-and-response/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1F2733"/>
                </a:solidFill>
                <a:effectLst/>
                <a:latin typeface="Proxima Nova"/>
              </a:rPr>
              <a:t>XDR Defined: Giving Meaning To Extended Detection And Response - </a:t>
            </a:r>
            <a:r>
              <a:rPr lang="en-US" b="0" i="0" cap="all" dirty="0">
                <a:solidFill>
                  <a:srgbClr val="666666"/>
                </a:solidFill>
                <a:effectLst/>
                <a:latin typeface="Proxima Nova"/>
              </a:rPr>
              <a:t>APR 28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1F2733"/>
              </a:solidFill>
              <a:effectLst/>
              <a:latin typeface="Proxima Nova"/>
            </a:endParaRPr>
          </a:p>
          <a:p>
            <a:pPr marL="0" indent="0">
              <a:buFontTx/>
              <a:buNone/>
            </a:pPr>
            <a:r>
              <a:rPr lang="en-GB" baseline="0" dirty="0"/>
              <a:t>https://www.forrester.com/report/Adapt+Or+Die+XDR+Is+On+A+Collision+Course+With+SIEM+And+SOAR/RES165775?objectid=RES165775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sz="1800" dirty="0">
              <a:solidFill>
                <a:schemeClr val="bg1"/>
              </a:solidFill>
              <a:latin typeface="Sophos Sans Ligh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742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7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3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48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535B0-CD09-419E-9A84-1AB7BE4016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3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6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2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4D68-8857-5A41-94FA-9A368DA3B5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5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4D68-8857-5A41-94FA-9A368DA3B5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gradFill flip="none" rotWithShape="1"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54" y="0"/>
            <a:ext cx="12204357" cy="68580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6AC5677-C3F1-E842-816C-5ECBCF24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8812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D7CD09-1F3F-3848-8837-1155E47AA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759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7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_Evolve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8F0A-C3C4-EB4C-8CE6-78BEAC19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52471" y="2884841"/>
            <a:ext cx="3487058" cy="10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582AB-BC4F-9B40-8C3A-90E456CB7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6000" y="3144000"/>
            <a:ext cx="3420000" cy="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gradFill flip="none" rotWithShape="1"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Shiel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1100" cy="6362700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3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70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Shiel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1100" cy="6362700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1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823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933EEE-2E6C-8344-8236-F2DB5CA87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18221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815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54" y="0"/>
            <a:ext cx="12204357" cy="68580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6AC5677-C3F1-E842-816C-5ECBCF24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08236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6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D7CD09-1F3F-3848-8837-1155E47AA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4206575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510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_Evolve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8F0A-C3C4-EB4C-8CE6-78BEAC19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52471" y="2884841"/>
            <a:ext cx="3487058" cy="10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8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582AB-BC4F-9B40-8C3A-90E456CB7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6000" y="3144000"/>
            <a:ext cx="3420000" cy="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84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gradFill flip="none" rotWithShape="1"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Date (optional)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Shiel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1100" cy="6362700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Date 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4343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90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20968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D757F62-136A-6E4B-8370-42AEA934D3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88D539E-D9C9-AC41-9DE6-35052E922D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130" y="1532710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236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45748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933EEE-2E6C-8344-8236-F2DB5CA87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4876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644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21391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6AC5677-C3F1-E842-816C-5ECBCF24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865280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8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D7CD09-1F3F-3848-8837-1155E47AA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858010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282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_Evolve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8F0A-C3C4-EB4C-8CE6-78BEAC19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52471" y="2884841"/>
            <a:ext cx="3487058" cy="10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2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582AB-BC4F-9B40-8C3A-90E456CB7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6000" y="3144000"/>
            <a:ext cx="3420000" cy="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5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ark Subtitle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56452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gradFill flip="none" rotWithShape="1"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Shiel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1100" cy="6362700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0" i="0" cap="none" baseline="0">
                <a:solidFill>
                  <a:schemeClr val="bg1"/>
                </a:solidFill>
                <a:latin typeface="Sophos Sans Light" pitchFamily="2" charset="0"/>
                <a:ea typeface="Sophos Sans Light" pitchFamily="2" charset="0"/>
                <a:cs typeface="Calibri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6129917"/>
            <a:ext cx="1795514" cy="3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0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8897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 b="0" i="0"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09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6457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0543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933EEE-2E6C-8344-8236-F2DB5CA87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 b="0" i="0"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309350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12377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54" y="0"/>
            <a:ext cx="12204357" cy="68580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6AC5677-C3F1-E842-816C-5ECBCF24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 b="0" i="0"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4094897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8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D7CD09-1F3F-3848-8837-1155E47AA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 b="0" i="0"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39027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4304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89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_Evolve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8F0A-C3C4-EB4C-8CE6-78BEAC19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52471" y="2884841"/>
            <a:ext cx="3487058" cy="10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69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582AB-BC4F-9B40-8C3A-90E456CB7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6000" y="3144000"/>
            <a:ext cx="3420000" cy="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57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(Dark)">
    <p:bg>
      <p:bgPr>
        <a:gradFill>
          <a:gsLst>
            <a:gs pos="0">
              <a:srgbClr val="105499"/>
            </a:gs>
            <a:gs pos="40000">
              <a:srgbClr val="083F76"/>
            </a:gs>
            <a:gs pos="100000">
              <a:srgbClr val="001021"/>
            </a:gs>
            <a:gs pos="80000">
              <a:schemeClr val="accent6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79507" y="6478062"/>
            <a:ext cx="4536989" cy="365125"/>
          </a:xfrm>
        </p:spPr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933EEE-2E6C-8344-8236-F2DB5CA87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130" y="284205"/>
            <a:ext cx="11301984" cy="914400"/>
          </a:xfr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58932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37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33738"/>
            <a:ext cx="12185004" cy="457200"/>
          </a:xfrm>
          <a:prstGeom prst="rect">
            <a:avLst/>
          </a:prstGeom>
          <a:solidFill>
            <a:schemeClr val="accent6"/>
          </a:solidFill>
          <a:effectLst>
            <a:innerShdw blurRad="63500" dist="635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24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6" r:id="rId2"/>
    <p:sldLayoutId id="2147483707" r:id="rId3"/>
    <p:sldLayoutId id="2147483697" r:id="rId4"/>
    <p:sldLayoutId id="2147483711" r:id="rId5"/>
    <p:sldLayoutId id="2147483708" r:id="rId6"/>
    <p:sldLayoutId id="2147483705" r:id="rId7"/>
    <p:sldLayoutId id="2147483712" r:id="rId8"/>
    <p:sldLayoutId id="2147483706" r:id="rId9"/>
    <p:sldLayoutId id="2147483713" r:id="rId10"/>
    <p:sldLayoutId id="2147483701" r:id="rId11"/>
    <p:sldLayoutId id="2147483710" r:id="rId12"/>
    <p:sldLayoutId id="2147483709" r:id="rId13"/>
    <p:sldLayoutId id="2147483716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33738"/>
            <a:ext cx="12185004" cy="457200"/>
          </a:xfrm>
          <a:prstGeom prst="rect">
            <a:avLst/>
          </a:prstGeom>
          <a:solidFill>
            <a:schemeClr val="accent6"/>
          </a:solidFill>
          <a:effectLst>
            <a:innerShdw blurRad="63500" dist="635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100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33738"/>
            <a:ext cx="12185004" cy="457200"/>
          </a:xfrm>
          <a:prstGeom prst="rect">
            <a:avLst/>
          </a:prstGeom>
          <a:solidFill>
            <a:schemeClr val="accent6"/>
          </a:solidFill>
          <a:effectLst>
            <a:innerShdw blurRad="63500" dist="635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51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33738"/>
            <a:ext cx="12185004" cy="457200"/>
          </a:xfrm>
          <a:prstGeom prst="rect">
            <a:avLst/>
          </a:prstGeom>
          <a:solidFill>
            <a:schemeClr val="accent6"/>
          </a:solidFill>
          <a:effectLst>
            <a:innerShdw blurRad="63500" dist="635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phos Sans Light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60027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Sophos Sans Light" pitchFamily="2" charset="0"/>
              </a:defRPr>
            </a:lvl1pPr>
          </a:lstStyle>
          <a:p>
            <a:r>
              <a:rPr lang="en-US" dirty="0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Sophos Sans Light" pitchFamily="2" charset="0"/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739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accent1"/>
          </a:solidFill>
          <a:latin typeface="Sophos Sans Light" pitchFamily="2" charset="0"/>
          <a:ea typeface="Sophos Sans Light" pitchFamily="2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b="0" i="0" kern="1200" baseline="0">
          <a:solidFill>
            <a:schemeClr val="tx1"/>
          </a:solidFill>
          <a:latin typeface="Sophos Sans Light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b="0" i="0" kern="1200">
          <a:solidFill>
            <a:schemeClr val="tx1"/>
          </a:solidFill>
          <a:latin typeface="Sophos Sans Light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b="0" i="0" kern="1200">
          <a:solidFill>
            <a:schemeClr val="tx1"/>
          </a:solidFill>
          <a:latin typeface="Sophos Sans Light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b="0" i="0" kern="1200">
          <a:solidFill>
            <a:schemeClr val="tx1"/>
          </a:solidFill>
          <a:latin typeface="Sophos San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8.emf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w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24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10789918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The real world benefits of Sophos XDR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68" y="5273006"/>
            <a:ext cx="5376672" cy="548640"/>
          </a:xfrm>
        </p:spPr>
        <p:txBody>
          <a:bodyPr>
            <a:normAutofit/>
          </a:bodyPr>
          <a:lstStyle/>
          <a:p>
            <a:r>
              <a:rPr lang="en-US" sz="2400" dirty="0"/>
              <a:t>Vu 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3580" y="5618271"/>
            <a:ext cx="5376862" cy="41148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Security Solutions Engineer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CE1C99-0777-4863-BE98-DBB02D8AD5F9}"/>
              </a:ext>
            </a:extLst>
          </p:cNvPr>
          <p:cNvSpPr txBox="1">
            <a:spLocks/>
          </p:cNvSpPr>
          <p:nvPr/>
        </p:nvSpPr>
        <p:spPr>
          <a:xfrm>
            <a:off x="1523999" y="3116559"/>
            <a:ext cx="1006481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C8AACC-E784-2942-9C0F-E46E7FFE170C}"/>
              </a:ext>
            </a:extLst>
          </p:cNvPr>
          <p:cNvSpPr txBox="1">
            <a:spLocks/>
          </p:cNvSpPr>
          <p:nvPr/>
        </p:nvSpPr>
        <p:spPr>
          <a:xfrm>
            <a:off x="161968" y="6029751"/>
            <a:ext cx="5376672" cy="54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 sz="2800" b="1" i="0" kern="120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Duc Pham (Mikel)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DD97C69-07EE-7E4F-B6C0-F7644688DD61}"/>
              </a:ext>
            </a:extLst>
          </p:cNvPr>
          <p:cNvSpPr txBox="1">
            <a:spLocks/>
          </p:cNvSpPr>
          <p:nvPr/>
        </p:nvSpPr>
        <p:spPr>
          <a:xfrm>
            <a:off x="162442" y="6375016"/>
            <a:ext cx="5376862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 sz="2400" b="0" i="0" kern="120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Courier New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LucidaGrande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Security Solutions Consultant - CISSP </a:t>
            </a:r>
          </a:p>
        </p:txBody>
      </p:sp>
    </p:spTree>
    <p:extLst>
      <p:ext uri="{BB962C8B-B14F-4D97-AF65-F5344CB8AC3E}">
        <p14:creationId xmlns:p14="http://schemas.microsoft.com/office/powerpoint/2010/main" val="257655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BDCC6FD-80E3-924B-BD70-1C6764C7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DA9C-0978-EE47-B544-15FE77EDF2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55BB5">
                    <a:lumMod val="40000"/>
                    <a:lumOff val="60000"/>
                  </a:srgbClr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55BB5">
                  <a:lumMod val="40000"/>
                  <a:lumOff val="60000"/>
                </a:srgbClr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3E3FB-68E7-4A86-BF19-BA648839F1AA}"/>
              </a:ext>
            </a:extLst>
          </p:cNvPr>
          <p:cNvSpPr/>
          <p:nvPr/>
        </p:nvSpPr>
        <p:spPr>
          <a:xfrm>
            <a:off x="2152283" y="5076691"/>
            <a:ext cx="788743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EB4E7">
                    <a:lumMod val="60000"/>
                    <a:lumOff val="40000"/>
                  </a:srgbClr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03 Primary Requirements of XDR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6EB4E7">
                    <a:lumMod val="60000"/>
                    <a:lumOff val="40000"/>
                  </a:srgbClr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[Gartner: Innovation Insight for XDR, 2020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B4E7">
                    <a:lumMod val="60000"/>
                    <a:lumOff val="40000"/>
                  </a:srgbClr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]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Centralization of Normalized Data: Data Lake at large scale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Correlation of Security Data into Incidents: Threat Case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Centralized Incident Response capability that change the state of individual security products: built-in SOAR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FD880-97BB-4C81-A47C-E281B2DD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290" y="48326"/>
            <a:ext cx="9753600" cy="502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BAB103-8F76-44A4-91D8-21A93E67E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4" y="2761426"/>
            <a:ext cx="1611082" cy="4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FA83-C06E-4BFE-831D-76641842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B7084-49AF-402B-B993-8D87654B8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906282B6-CFBC-4E40-934B-C9EA0631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DA9C-0978-EE47-B544-15FE77EDF2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55BB5">
                    <a:lumMod val="40000"/>
                    <a:lumOff val="60000"/>
                  </a:srgbClr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55BB5">
                  <a:lumMod val="40000"/>
                  <a:lumOff val="60000"/>
                </a:srgbClr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6519" y="163028"/>
            <a:ext cx="11301984" cy="914400"/>
          </a:xfrm>
        </p:spPr>
        <p:txBody>
          <a:bodyPr/>
          <a:lstStyle/>
          <a:p>
            <a:r>
              <a:rPr lang="en-US" b="1" dirty="0"/>
              <a:t>XDR Commercial Product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1F6B8-722B-47E9-967C-16C4DAFDF76B}"/>
              </a:ext>
            </a:extLst>
          </p:cNvPr>
          <p:cNvSpPr/>
          <p:nvPr/>
        </p:nvSpPr>
        <p:spPr>
          <a:xfrm>
            <a:off x="1073998" y="1387362"/>
            <a:ext cx="944909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Proxima Nova"/>
              </a:rPr>
              <a:t>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Proxima Nova"/>
              </a:rPr>
              <a:t>ybrid XDR: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0" i="1" dirty="0">
              <a:solidFill>
                <a:schemeClr val="bg1"/>
              </a:solidFill>
              <a:effectLst/>
              <a:latin typeface="Proxima Nov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1" dirty="0">
                <a:solidFill>
                  <a:schemeClr val="bg1"/>
                </a:solidFill>
                <a:effectLst/>
                <a:latin typeface="Proxima Nova"/>
              </a:rPr>
              <a:t>An XDR platform that relies on </a:t>
            </a:r>
            <a:r>
              <a:rPr lang="en-US" sz="2000" b="0" i="1" dirty="0">
                <a:solidFill>
                  <a:srgbClr val="FFFF00"/>
                </a:solidFill>
                <a:effectLst/>
                <a:latin typeface="Proxima Nova"/>
              </a:rPr>
              <a:t>integrations with third parties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Proxima Nova"/>
              </a:rPr>
              <a:t> for the collection of other forms of telemetry and execution of response actions related to that telemetry.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3C454-F8CC-4D47-B188-C48F7687DE98}"/>
              </a:ext>
            </a:extLst>
          </p:cNvPr>
          <p:cNvSpPr/>
          <p:nvPr/>
        </p:nvSpPr>
        <p:spPr>
          <a:xfrm>
            <a:off x="1073998" y="3714448"/>
            <a:ext cx="9449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Proxima Nova"/>
              </a:rPr>
              <a:t>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Proxima Nova"/>
              </a:rPr>
              <a:t>ative XDR</a:t>
            </a:r>
            <a:endParaRPr lang="en-US" sz="2800" b="1" i="1" dirty="0">
              <a:solidFill>
                <a:schemeClr val="bg1"/>
              </a:solidFill>
              <a:effectLst/>
              <a:latin typeface="Proxima Nov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0" i="1" dirty="0">
              <a:solidFill>
                <a:schemeClr val="bg1"/>
              </a:solidFill>
              <a:effectLst/>
              <a:latin typeface="Proxima Nov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1" dirty="0">
                <a:solidFill>
                  <a:schemeClr val="bg1"/>
                </a:solidFill>
                <a:effectLst/>
                <a:latin typeface="Proxima Nova"/>
              </a:rPr>
              <a:t>An XDR suite that integrates with </a:t>
            </a:r>
            <a:r>
              <a:rPr lang="en-US" sz="2000" b="0" i="1" dirty="0">
                <a:solidFill>
                  <a:srgbClr val="FFFF00"/>
                </a:solidFill>
                <a:effectLst/>
                <a:latin typeface="Proxima Nova"/>
              </a:rPr>
              <a:t>other security tools from their portfolio 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Proxima Nova"/>
              </a:rPr>
              <a:t>for the collection of other forms of telemetry and execution of response actions related to that telemetry.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phos Sans Light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81013-56D3-4AF8-A34F-D6B33E262F54}"/>
              </a:ext>
            </a:extLst>
          </p:cNvPr>
          <p:cNvSpPr txBox="1"/>
          <p:nvPr/>
        </p:nvSpPr>
        <p:spPr>
          <a:xfrm>
            <a:off x="1742918" y="5982153"/>
            <a:ext cx="9732717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—Forrester Report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“Adapt Or Die: XDR Is On A Collision Course With SIEM And SOAR”, April-2021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8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943-3A29-45A9-9865-BDB783C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85" y="2831462"/>
            <a:ext cx="11301984" cy="914400"/>
          </a:xfrm>
        </p:spPr>
        <p:txBody>
          <a:bodyPr>
            <a:normAutofit/>
          </a:bodyPr>
          <a:lstStyle/>
          <a:p>
            <a:pPr algn="ctr" fontAlgn="ctr"/>
            <a:r>
              <a:rPr lang="vi-VN" dirty="0">
                <a:solidFill>
                  <a:schemeClr val="bg1"/>
                </a:solidFill>
              </a:rPr>
              <a:t>Ưu điểm của giải pháp Sophos XDR?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06040-A8C0-47AB-93FF-74869DD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19F5062F-52FA-EB41-8C96-E3D9AB93C692}"/>
              </a:ext>
            </a:extLst>
          </p:cNvPr>
          <p:cNvSpPr/>
          <p:nvPr/>
        </p:nvSpPr>
        <p:spPr>
          <a:xfrm>
            <a:off x="-1031631" y="1713210"/>
            <a:ext cx="15841785" cy="2075810"/>
          </a:xfrm>
          <a:prstGeom prst="triangle">
            <a:avLst>
              <a:gd name="adj" fmla="val 46423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100000">
                <a:schemeClr val="tx1">
                  <a:alpha val="0"/>
                  <a:lumMod val="0"/>
                </a:schemeClr>
              </a:gs>
            </a:gsLst>
            <a:lin ang="5400000" scaled="0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114D849F-F236-B345-BED2-26052E74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20" y="5322787"/>
            <a:ext cx="9713311" cy="749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D4946A-4627-3147-8978-A4745E7E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Sophos Adaptive Cybersecurity Ecosystem (ACE)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9C0D2-3B85-5147-8C78-2E11C3565677}"/>
              </a:ext>
            </a:extLst>
          </p:cNvPr>
          <p:cNvSpPr txBox="1"/>
          <p:nvPr/>
        </p:nvSpPr>
        <p:spPr>
          <a:xfrm>
            <a:off x="360162" y="383097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APIs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771701-4421-8943-9038-6E91D331B218}"/>
              </a:ext>
            </a:extLst>
          </p:cNvPr>
          <p:cNvSpPr txBox="1"/>
          <p:nvPr/>
        </p:nvSpPr>
        <p:spPr>
          <a:xfrm>
            <a:off x="3934184" y="2643305"/>
            <a:ext cx="881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4729C-3BCD-9C43-87BC-19131CDD4016}"/>
              </a:ext>
            </a:extLst>
          </p:cNvPr>
          <p:cNvSpPr txBox="1"/>
          <p:nvPr/>
        </p:nvSpPr>
        <p:spPr>
          <a:xfrm>
            <a:off x="7998430" y="264330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HARDWARE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14CF9C-8DC1-A14B-8B0D-AB0516F41728}"/>
              </a:ext>
            </a:extLst>
          </p:cNvPr>
          <p:cNvSpPr txBox="1"/>
          <p:nvPr/>
        </p:nvSpPr>
        <p:spPr>
          <a:xfrm>
            <a:off x="9910085" y="2643305"/>
            <a:ext cx="1475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FAE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</a:p>
        </p:txBody>
      </p:sp>
      <p:grpSp>
        <p:nvGrpSpPr>
          <p:cNvPr id="37" name="Group 57">
            <a:extLst>
              <a:ext uri="{FF2B5EF4-FFF2-40B4-BE49-F238E27FC236}">
                <a16:creationId xmlns:a16="http://schemas.microsoft.com/office/drawing/2014/main" id="{21BDB1D4-B066-B940-8E21-1E640809B398}"/>
              </a:ext>
            </a:extLst>
          </p:cNvPr>
          <p:cNvGrpSpPr>
            <a:grpSpLocks/>
          </p:cNvGrpSpPr>
          <p:nvPr/>
        </p:nvGrpSpPr>
        <p:grpSpPr bwMode="auto">
          <a:xfrm>
            <a:off x="2245173" y="3022168"/>
            <a:ext cx="410787" cy="356902"/>
            <a:chOff x="3464" y="576"/>
            <a:chExt cx="648" cy="563"/>
          </a:xfrm>
          <a:solidFill>
            <a:schemeClr val="bg1"/>
          </a:solidFill>
        </p:grpSpPr>
        <p:sp>
          <p:nvSpPr>
            <p:cNvPr id="38" name="Freeform 58">
              <a:extLst>
                <a:ext uri="{FF2B5EF4-FFF2-40B4-BE49-F238E27FC236}">
                  <a16:creationId xmlns:a16="http://schemas.microsoft.com/office/drawing/2014/main" id="{8A9ABC6D-BDB7-F844-BE40-00A15CC9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838"/>
              <a:ext cx="56" cy="77"/>
            </a:xfrm>
            <a:custGeom>
              <a:avLst/>
              <a:gdLst>
                <a:gd name="T0" fmla="*/ 149 w 253"/>
                <a:gd name="T1" fmla="*/ 0 h 344"/>
                <a:gd name="T2" fmla="*/ 149 w 253"/>
                <a:gd name="T3" fmla="*/ 0 h 344"/>
                <a:gd name="T4" fmla="*/ 23 w 253"/>
                <a:gd name="T5" fmla="*/ 126 h 344"/>
                <a:gd name="T6" fmla="*/ 0 w 253"/>
                <a:gd name="T7" fmla="*/ 217 h 344"/>
                <a:gd name="T8" fmla="*/ 23 w 253"/>
                <a:gd name="T9" fmla="*/ 309 h 344"/>
                <a:gd name="T10" fmla="*/ 115 w 253"/>
                <a:gd name="T11" fmla="*/ 343 h 344"/>
                <a:gd name="T12" fmla="*/ 229 w 253"/>
                <a:gd name="T13" fmla="*/ 229 h 344"/>
                <a:gd name="T14" fmla="*/ 252 w 253"/>
                <a:gd name="T15" fmla="*/ 126 h 344"/>
                <a:gd name="T16" fmla="*/ 229 w 253"/>
                <a:gd name="T17" fmla="*/ 23 h 344"/>
                <a:gd name="T18" fmla="*/ 149 w 253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44">
                  <a:moveTo>
                    <a:pt x="149" y="0"/>
                  </a:moveTo>
                  <a:lnTo>
                    <a:pt x="149" y="0"/>
                  </a:lnTo>
                  <a:cubicBezTo>
                    <a:pt x="58" y="0"/>
                    <a:pt x="35" y="68"/>
                    <a:pt x="23" y="12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52"/>
                    <a:pt x="0" y="286"/>
                    <a:pt x="23" y="309"/>
                  </a:cubicBezTo>
                  <a:cubicBezTo>
                    <a:pt x="35" y="332"/>
                    <a:pt x="69" y="343"/>
                    <a:pt x="115" y="343"/>
                  </a:cubicBezTo>
                  <a:cubicBezTo>
                    <a:pt x="183" y="343"/>
                    <a:pt x="218" y="309"/>
                    <a:pt x="229" y="2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2" y="80"/>
                    <a:pt x="252" y="46"/>
                    <a:pt x="229" y="23"/>
                  </a:cubicBezTo>
                  <a:cubicBezTo>
                    <a:pt x="218" y="11"/>
                    <a:pt x="183" y="0"/>
                    <a:pt x="14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5D494AC6-DFF3-F04F-B5F3-6EB7EAA68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576"/>
              <a:ext cx="648" cy="563"/>
            </a:xfrm>
            <a:custGeom>
              <a:avLst/>
              <a:gdLst>
                <a:gd name="T0" fmla="*/ 790 w 2864"/>
                <a:gd name="T1" fmla="*/ 0 h 2486"/>
                <a:gd name="T2" fmla="*/ 790 w 2864"/>
                <a:gd name="T3" fmla="*/ 0 h 2486"/>
                <a:gd name="T4" fmla="*/ 515 w 2864"/>
                <a:gd name="T5" fmla="*/ 115 h 2486"/>
                <a:gd name="T6" fmla="*/ 367 w 2864"/>
                <a:gd name="T7" fmla="*/ 332 h 2486"/>
                <a:gd name="T8" fmla="*/ 0 w 2864"/>
                <a:gd name="T9" fmla="*/ 2485 h 2486"/>
                <a:gd name="T10" fmla="*/ 2016 w 2864"/>
                <a:gd name="T11" fmla="*/ 2485 h 2486"/>
                <a:gd name="T12" fmla="*/ 2496 w 2864"/>
                <a:gd name="T13" fmla="*/ 2118 h 2486"/>
                <a:gd name="T14" fmla="*/ 2863 w 2864"/>
                <a:gd name="T15" fmla="*/ 0 h 2486"/>
                <a:gd name="T16" fmla="*/ 790 w 2864"/>
                <a:gd name="T17" fmla="*/ 0 h 2486"/>
                <a:gd name="T18" fmla="*/ 1363 w 2864"/>
                <a:gd name="T19" fmla="*/ 1283 h 2486"/>
                <a:gd name="T20" fmla="*/ 1363 w 2864"/>
                <a:gd name="T21" fmla="*/ 1283 h 2486"/>
                <a:gd name="T22" fmla="*/ 1042 w 2864"/>
                <a:gd name="T23" fmla="*/ 1283 h 2486"/>
                <a:gd name="T24" fmla="*/ 1008 w 2864"/>
                <a:gd name="T25" fmla="*/ 1489 h 2486"/>
                <a:gd name="T26" fmla="*/ 1363 w 2864"/>
                <a:gd name="T27" fmla="*/ 1489 h 2486"/>
                <a:gd name="T28" fmla="*/ 1340 w 2864"/>
                <a:gd name="T29" fmla="*/ 1603 h 2486"/>
                <a:gd name="T30" fmla="*/ 847 w 2864"/>
                <a:gd name="T31" fmla="*/ 1603 h 2486"/>
                <a:gd name="T32" fmla="*/ 847 w 2864"/>
                <a:gd name="T33" fmla="*/ 1592 h 2486"/>
                <a:gd name="T34" fmla="*/ 973 w 2864"/>
                <a:gd name="T35" fmla="*/ 882 h 2486"/>
                <a:gd name="T36" fmla="*/ 1455 w 2864"/>
                <a:gd name="T37" fmla="*/ 882 h 2486"/>
                <a:gd name="T38" fmla="*/ 1432 w 2864"/>
                <a:gd name="T39" fmla="*/ 996 h 2486"/>
                <a:gd name="T40" fmla="*/ 1088 w 2864"/>
                <a:gd name="T41" fmla="*/ 996 h 2486"/>
                <a:gd name="T42" fmla="*/ 1065 w 2864"/>
                <a:gd name="T43" fmla="*/ 1168 h 2486"/>
                <a:gd name="T44" fmla="*/ 1386 w 2864"/>
                <a:gd name="T45" fmla="*/ 1168 h 2486"/>
                <a:gd name="T46" fmla="*/ 1363 w 2864"/>
                <a:gd name="T47" fmla="*/ 1283 h 2486"/>
                <a:gd name="T48" fmla="*/ 2004 w 2864"/>
                <a:gd name="T49" fmla="*/ 1271 h 2486"/>
                <a:gd name="T50" fmla="*/ 2004 w 2864"/>
                <a:gd name="T51" fmla="*/ 1271 h 2486"/>
                <a:gd name="T52" fmla="*/ 1981 w 2864"/>
                <a:gd name="T53" fmla="*/ 1420 h 2486"/>
                <a:gd name="T54" fmla="*/ 1764 w 2864"/>
                <a:gd name="T55" fmla="*/ 1615 h 2486"/>
                <a:gd name="T56" fmla="*/ 1603 w 2864"/>
                <a:gd name="T57" fmla="*/ 1557 h 2486"/>
                <a:gd name="T58" fmla="*/ 1558 w 2864"/>
                <a:gd name="T59" fmla="*/ 1786 h 2486"/>
                <a:gd name="T60" fmla="*/ 1432 w 2864"/>
                <a:gd name="T61" fmla="*/ 1786 h 2486"/>
                <a:gd name="T62" fmla="*/ 1558 w 2864"/>
                <a:gd name="T63" fmla="*/ 1053 h 2486"/>
                <a:gd name="T64" fmla="*/ 1672 w 2864"/>
                <a:gd name="T65" fmla="*/ 1053 h 2486"/>
                <a:gd name="T66" fmla="*/ 1672 w 2864"/>
                <a:gd name="T67" fmla="*/ 1088 h 2486"/>
                <a:gd name="T68" fmla="*/ 1809 w 2864"/>
                <a:gd name="T69" fmla="*/ 1042 h 2486"/>
                <a:gd name="T70" fmla="*/ 1970 w 2864"/>
                <a:gd name="T71" fmla="*/ 1099 h 2486"/>
                <a:gd name="T72" fmla="*/ 2004 w 2864"/>
                <a:gd name="T73" fmla="*/ 1271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64" h="2486">
                  <a:moveTo>
                    <a:pt x="790" y="0"/>
                  </a:moveTo>
                  <a:lnTo>
                    <a:pt x="790" y="0"/>
                  </a:lnTo>
                  <a:cubicBezTo>
                    <a:pt x="699" y="0"/>
                    <a:pt x="596" y="46"/>
                    <a:pt x="515" y="115"/>
                  </a:cubicBezTo>
                  <a:cubicBezTo>
                    <a:pt x="424" y="183"/>
                    <a:pt x="378" y="287"/>
                    <a:pt x="367" y="332"/>
                  </a:cubicBezTo>
                  <a:cubicBezTo>
                    <a:pt x="0" y="2485"/>
                    <a:pt x="0" y="2485"/>
                    <a:pt x="0" y="2485"/>
                  </a:cubicBezTo>
                  <a:cubicBezTo>
                    <a:pt x="2016" y="2485"/>
                    <a:pt x="2016" y="2485"/>
                    <a:pt x="2016" y="2485"/>
                  </a:cubicBezTo>
                  <a:cubicBezTo>
                    <a:pt x="2142" y="2485"/>
                    <a:pt x="2416" y="2462"/>
                    <a:pt x="2496" y="2118"/>
                  </a:cubicBezTo>
                  <a:cubicBezTo>
                    <a:pt x="2863" y="0"/>
                    <a:pt x="2863" y="0"/>
                    <a:pt x="2863" y="0"/>
                  </a:cubicBezTo>
                  <a:lnTo>
                    <a:pt x="790" y="0"/>
                  </a:lnTo>
                  <a:close/>
                  <a:moveTo>
                    <a:pt x="1363" y="1283"/>
                  </a:moveTo>
                  <a:lnTo>
                    <a:pt x="1363" y="1283"/>
                  </a:lnTo>
                  <a:cubicBezTo>
                    <a:pt x="1042" y="1283"/>
                    <a:pt x="1042" y="1283"/>
                    <a:pt x="1042" y="1283"/>
                  </a:cubicBezTo>
                  <a:cubicBezTo>
                    <a:pt x="1008" y="1489"/>
                    <a:pt x="1008" y="1489"/>
                    <a:pt x="1008" y="1489"/>
                  </a:cubicBezTo>
                  <a:cubicBezTo>
                    <a:pt x="1363" y="1489"/>
                    <a:pt x="1363" y="1489"/>
                    <a:pt x="1363" y="1489"/>
                  </a:cubicBezTo>
                  <a:cubicBezTo>
                    <a:pt x="1340" y="1603"/>
                    <a:pt x="1340" y="1603"/>
                    <a:pt x="1340" y="1603"/>
                  </a:cubicBezTo>
                  <a:cubicBezTo>
                    <a:pt x="847" y="1603"/>
                    <a:pt x="847" y="1603"/>
                    <a:pt x="847" y="1603"/>
                  </a:cubicBezTo>
                  <a:cubicBezTo>
                    <a:pt x="847" y="1592"/>
                    <a:pt x="847" y="1592"/>
                    <a:pt x="847" y="1592"/>
                  </a:cubicBezTo>
                  <a:cubicBezTo>
                    <a:pt x="973" y="882"/>
                    <a:pt x="973" y="882"/>
                    <a:pt x="973" y="882"/>
                  </a:cubicBezTo>
                  <a:cubicBezTo>
                    <a:pt x="1455" y="882"/>
                    <a:pt x="1455" y="882"/>
                    <a:pt x="1455" y="882"/>
                  </a:cubicBezTo>
                  <a:cubicBezTo>
                    <a:pt x="1432" y="996"/>
                    <a:pt x="1432" y="996"/>
                    <a:pt x="1432" y="996"/>
                  </a:cubicBezTo>
                  <a:cubicBezTo>
                    <a:pt x="1088" y="996"/>
                    <a:pt x="1088" y="996"/>
                    <a:pt x="1088" y="996"/>
                  </a:cubicBezTo>
                  <a:cubicBezTo>
                    <a:pt x="1065" y="1168"/>
                    <a:pt x="1065" y="1168"/>
                    <a:pt x="1065" y="1168"/>
                  </a:cubicBezTo>
                  <a:cubicBezTo>
                    <a:pt x="1386" y="1168"/>
                    <a:pt x="1386" y="1168"/>
                    <a:pt x="1386" y="1168"/>
                  </a:cubicBezTo>
                  <a:lnTo>
                    <a:pt x="1363" y="1283"/>
                  </a:lnTo>
                  <a:close/>
                  <a:moveTo>
                    <a:pt x="2004" y="1271"/>
                  </a:moveTo>
                  <a:lnTo>
                    <a:pt x="2004" y="1271"/>
                  </a:lnTo>
                  <a:cubicBezTo>
                    <a:pt x="1981" y="1420"/>
                    <a:pt x="1981" y="1420"/>
                    <a:pt x="1981" y="1420"/>
                  </a:cubicBezTo>
                  <a:cubicBezTo>
                    <a:pt x="1958" y="1535"/>
                    <a:pt x="1867" y="1615"/>
                    <a:pt x="1764" y="1615"/>
                  </a:cubicBezTo>
                  <a:cubicBezTo>
                    <a:pt x="1684" y="1615"/>
                    <a:pt x="1626" y="1592"/>
                    <a:pt x="1603" y="1557"/>
                  </a:cubicBezTo>
                  <a:cubicBezTo>
                    <a:pt x="1558" y="1786"/>
                    <a:pt x="1558" y="1786"/>
                    <a:pt x="1558" y="1786"/>
                  </a:cubicBezTo>
                  <a:cubicBezTo>
                    <a:pt x="1432" y="1786"/>
                    <a:pt x="1432" y="1786"/>
                    <a:pt x="1432" y="1786"/>
                  </a:cubicBezTo>
                  <a:cubicBezTo>
                    <a:pt x="1558" y="1053"/>
                    <a:pt x="1558" y="1053"/>
                    <a:pt x="1558" y="1053"/>
                  </a:cubicBezTo>
                  <a:cubicBezTo>
                    <a:pt x="1672" y="1053"/>
                    <a:pt x="1672" y="1053"/>
                    <a:pt x="1672" y="1053"/>
                  </a:cubicBezTo>
                  <a:cubicBezTo>
                    <a:pt x="1672" y="1088"/>
                    <a:pt x="1672" y="1088"/>
                    <a:pt x="1672" y="1088"/>
                  </a:cubicBezTo>
                  <a:cubicBezTo>
                    <a:pt x="1706" y="1053"/>
                    <a:pt x="1752" y="1042"/>
                    <a:pt x="1809" y="1042"/>
                  </a:cubicBezTo>
                  <a:cubicBezTo>
                    <a:pt x="1878" y="1042"/>
                    <a:pt x="1935" y="1065"/>
                    <a:pt x="1970" y="1099"/>
                  </a:cubicBezTo>
                  <a:cubicBezTo>
                    <a:pt x="2004" y="1145"/>
                    <a:pt x="2016" y="1203"/>
                    <a:pt x="2004" y="127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Freeform 60">
            <a:extLst>
              <a:ext uri="{FF2B5EF4-FFF2-40B4-BE49-F238E27FC236}">
                <a16:creationId xmlns:a16="http://schemas.microsoft.com/office/drawing/2014/main" id="{8A12ED78-1346-734C-9008-DDCD11BB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930" y="3021851"/>
            <a:ext cx="411419" cy="357536"/>
          </a:xfrm>
          <a:custGeom>
            <a:avLst/>
            <a:gdLst>
              <a:gd name="T0" fmla="*/ 790 w 2864"/>
              <a:gd name="T1" fmla="*/ 0 h 2486"/>
              <a:gd name="T2" fmla="*/ 790 w 2864"/>
              <a:gd name="T3" fmla="*/ 0 h 2486"/>
              <a:gd name="T4" fmla="*/ 515 w 2864"/>
              <a:gd name="T5" fmla="*/ 114 h 2486"/>
              <a:gd name="T6" fmla="*/ 367 w 2864"/>
              <a:gd name="T7" fmla="*/ 332 h 2486"/>
              <a:gd name="T8" fmla="*/ 0 w 2864"/>
              <a:gd name="T9" fmla="*/ 2485 h 2486"/>
              <a:gd name="T10" fmla="*/ 2016 w 2864"/>
              <a:gd name="T11" fmla="*/ 2485 h 2486"/>
              <a:gd name="T12" fmla="*/ 2496 w 2864"/>
              <a:gd name="T13" fmla="*/ 2118 h 2486"/>
              <a:gd name="T14" fmla="*/ 2863 w 2864"/>
              <a:gd name="T15" fmla="*/ 0 h 2486"/>
              <a:gd name="T16" fmla="*/ 790 w 2864"/>
              <a:gd name="T17" fmla="*/ 0 h 2486"/>
              <a:gd name="T18" fmla="*/ 1271 w 2864"/>
              <a:gd name="T19" fmla="*/ 1065 h 2486"/>
              <a:gd name="T20" fmla="*/ 1271 w 2864"/>
              <a:gd name="T21" fmla="*/ 1065 h 2486"/>
              <a:gd name="T22" fmla="*/ 1271 w 2864"/>
              <a:gd name="T23" fmla="*/ 1099 h 2486"/>
              <a:gd name="T24" fmla="*/ 1134 w 2864"/>
              <a:gd name="T25" fmla="*/ 1099 h 2486"/>
              <a:gd name="T26" fmla="*/ 1134 w 2864"/>
              <a:gd name="T27" fmla="*/ 1065 h 2486"/>
              <a:gd name="T28" fmla="*/ 1122 w 2864"/>
              <a:gd name="T29" fmla="*/ 1019 h 2486"/>
              <a:gd name="T30" fmla="*/ 997 w 2864"/>
              <a:gd name="T31" fmla="*/ 985 h 2486"/>
              <a:gd name="T32" fmla="*/ 870 w 2864"/>
              <a:gd name="T33" fmla="*/ 1076 h 2486"/>
              <a:gd name="T34" fmla="*/ 951 w 2864"/>
              <a:gd name="T35" fmla="*/ 1156 h 2486"/>
              <a:gd name="T36" fmla="*/ 1065 w 2864"/>
              <a:gd name="T37" fmla="*/ 1179 h 2486"/>
              <a:gd name="T38" fmla="*/ 1237 w 2864"/>
              <a:gd name="T39" fmla="*/ 1374 h 2486"/>
              <a:gd name="T40" fmla="*/ 951 w 2864"/>
              <a:gd name="T41" fmla="*/ 1615 h 2486"/>
              <a:gd name="T42" fmla="*/ 699 w 2864"/>
              <a:gd name="T43" fmla="*/ 1546 h 2486"/>
              <a:gd name="T44" fmla="*/ 664 w 2864"/>
              <a:gd name="T45" fmla="*/ 1420 h 2486"/>
              <a:gd name="T46" fmla="*/ 664 w 2864"/>
              <a:gd name="T47" fmla="*/ 1385 h 2486"/>
              <a:gd name="T48" fmla="*/ 802 w 2864"/>
              <a:gd name="T49" fmla="*/ 1385 h 2486"/>
              <a:gd name="T50" fmla="*/ 802 w 2864"/>
              <a:gd name="T51" fmla="*/ 1420 h 2486"/>
              <a:gd name="T52" fmla="*/ 813 w 2864"/>
              <a:gd name="T53" fmla="*/ 1466 h 2486"/>
              <a:gd name="T54" fmla="*/ 951 w 2864"/>
              <a:gd name="T55" fmla="*/ 1500 h 2486"/>
              <a:gd name="T56" fmla="*/ 1099 w 2864"/>
              <a:gd name="T57" fmla="*/ 1397 h 2486"/>
              <a:gd name="T58" fmla="*/ 1008 w 2864"/>
              <a:gd name="T59" fmla="*/ 1305 h 2486"/>
              <a:gd name="T60" fmla="*/ 893 w 2864"/>
              <a:gd name="T61" fmla="*/ 1271 h 2486"/>
              <a:gd name="T62" fmla="*/ 733 w 2864"/>
              <a:gd name="T63" fmla="*/ 1088 h 2486"/>
              <a:gd name="T64" fmla="*/ 1008 w 2864"/>
              <a:gd name="T65" fmla="*/ 870 h 2486"/>
              <a:gd name="T66" fmla="*/ 1237 w 2864"/>
              <a:gd name="T67" fmla="*/ 939 h 2486"/>
              <a:gd name="T68" fmla="*/ 1271 w 2864"/>
              <a:gd name="T69" fmla="*/ 1065 h 2486"/>
              <a:gd name="T70" fmla="*/ 1432 w 2864"/>
              <a:gd name="T71" fmla="*/ 1603 h 2486"/>
              <a:gd name="T72" fmla="*/ 1432 w 2864"/>
              <a:gd name="T73" fmla="*/ 1603 h 2486"/>
              <a:gd name="T74" fmla="*/ 1329 w 2864"/>
              <a:gd name="T75" fmla="*/ 1054 h 2486"/>
              <a:gd name="T76" fmla="*/ 1455 w 2864"/>
              <a:gd name="T77" fmla="*/ 1054 h 2486"/>
              <a:gd name="T78" fmla="*/ 1523 w 2864"/>
              <a:gd name="T79" fmla="*/ 1420 h 2486"/>
              <a:gd name="T80" fmla="*/ 1718 w 2864"/>
              <a:gd name="T81" fmla="*/ 1054 h 2486"/>
              <a:gd name="T82" fmla="*/ 1855 w 2864"/>
              <a:gd name="T83" fmla="*/ 1054 h 2486"/>
              <a:gd name="T84" fmla="*/ 1558 w 2864"/>
              <a:gd name="T85" fmla="*/ 1603 h 2486"/>
              <a:gd name="T86" fmla="*/ 1432 w 2864"/>
              <a:gd name="T87" fmla="*/ 1603 h 2486"/>
              <a:gd name="T88" fmla="*/ 2210 w 2864"/>
              <a:gd name="T89" fmla="*/ 1168 h 2486"/>
              <a:gd name="T90" fmla="*/ 2210 w 2864"/>
              <a:gd name="T91" fmla="*/ 1168 h 2486"/>
              <a:gd name="T92" fmla="*/ 2176 w 2864"/>
              <a:gd name="T93" fmla="*/ 1168 h 2486"/>
              <a:gd name="T94" fmla="*/ 1993 w 2864"/>
              <a:gd name="T95" fmla="*/ 1305 h 2486"/>
              <a:gd name="T96" fmla="*/ 1947 w 2864"/>
              <a:gd name="T97" fmla="*/ 1603 h 2486"/>
              <a:gd name="T98" fmla="*/ 1809 w 2864"/>
              <a:gd name="T99" fmla="*/ 1603 h 2486"/>
              <a:gd name="T100" fmla="*/ 1821 w 2864"/>
              <a:gd name="T101" fmla="*/ 1592 h 2486"/>
              <a:gd name="T102" fmla="*/ 1913 w 2864"/>
              <a:gd name="T103" fmla="*/ 1054 h 2486"/>
              <a:gd name="T104" fmla="*/ 2027 w 2864"/>
              <a:gd name="T105" fmla="*/ 1054 h 2486"/>
              <a:gd name="T106" fmla="*/ 2027 w 2864"/>
              <a:gd name="T107" fmla="*/ 1111 h 2486"/>
              <a:gd name="T108" fmla="*/ 2222 w 2864"/>
              <a:gd name="T109" fmla="*/ 1042 h 2486"/>
              <a:gd name="T110" fmla="*/ 2222 w 2864"/>
              <a:gd name="T111" fmla="*/ 1042 h 2486"/>
              <a:gd name="T112" fmla="*/ 2210 w 2864"/>
              <a:gd name="T113" fmla="*/ 1168 h 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64" h="2486">
                <a:moveTo>
                  <a:pt x="790" y="0"/>
                </a:moveTo>
                <a:lnTo>
                  <a:pt x="790" y="0"/>
                </a:lnTo>
                <a:cubicBezTo>
                  <a:pt x="699" y="0"/>
                  <a:pt x="596" y="46"/>
                  <a:pt x="515" y="114"/>
                </a:cubicBezTo>
                <a:cubicBezTo>
                  <a:pt x="424" y="183"/>
                  <a:pt x="378" y="286"/>
                  <a:pt x="367" y="332"/>
                </a:cubicBezTo>
                <a:cubicBezTo>
                  <a:pt x="0" y="2485"/>
                  <a:pt x="0" y="2485"/>
                  <a:pt x="0" y="2485"/>
                </a:cubicBezTo>
                <a:cubicBezTo>
                  <a:pt x="2016" y="2485"/>
                  <a:pt x="2016" y="2485"/>
                  <a:pt x="2016" y="2485"/>
                </a:cubicBezTo>
                <a:cubicBezTo>
                  <a:pt x="2142" y="2485"/>
                  <a:pt x="2416" y="2462"/>
                  <a:pt x="2496" y="2118"/>
                </a:cubicBezTo>
                <a:cubicBezTo>
                  <a:pt x="2863" y="0"/>
                  <a:pt x="2863" y="0"/>
                  <a:pt x="2863" y="0"/>
                </a:cubicBezTo>
                <a:lnTo>
                  <a:pt x="790" y="0"/>
                </a:lnTo>
                <a:close/>
                <a:moveTo>
                  <a:pt x="1271" y="1065"/>
                </a:moveTo>
                <a:lnTo>
                  <a:pt x="1271" y="1065"/>
                </a:lnTo>
                <a:cubicBezTo>
                  <a:pt x="1271" y="1099"/>
                  <a:pt x="1271" y="1099"/>
                  <a:pt x="1271" y="1099"/>
                </a:cubicBezTo>
                <a:cubicBezTo>
                  <a:pt x="1134" y="1099"/>
                  <a:pt x="1134" y="1099"/>
                  <a:pt x="1134" y="1099"/>
                </a:cubicBezTo>
                <a:cubicBezTo>
                  <a:pt x="1134" y="1065"/>
                  <a:pt x="1134" y="1065"/>
                  <a:pt x="1134" y="1065"/>
                </a:cubicBezTo>
                <a:cubicBezTo>
                  <a:pt x="1145" y="1042"/>
                  <a:pt x="1134" y="1030"/>
                  <a:pt x="1122" y="1019"/>
                </a:cubicBezTo>
                <a:cubicBezTo>
                  <a:pt x="1099" y="996"/>
                  <a:pt x="1065" y="985"/>
                  <a:pt x="997" y="985"/>
                </a:cubicBezTo>
                <a:cubicBezTo>
                  <a:pt x="916" y="985"/>
                  <a:pt x="870" y="1008"/>
                  <a:pt x="870" y="1076"/>
                </a:cubicBezTo>
                <a:cubicBezTo>
                  <a:pt x="870" y="1111"/>
                  <a:pt x="882" y="1134"/>
                  <a:pt x="951" y="1156"/>
                </a:cubicBezTo>
                <a:cubicBezTo>
                  <a:pt x="1065" y="1179"/>
                  <a:pt x="1065" y="1179"/>
                  <a:pt x="1065" y="1179"/>
                </a:cubicBezTo>
                <a:cubicBezTo>
                  <a:pt x="1180" y="1214"/>
                  <a:pt x="1237" y="1283"/>
                  <a:pt x="1237" y="1374"/>
                </a:cubicBezTo>
                <a:cubicBezTo>
                  <a:pt x="1237" y="1488"/>
                  <a:pt x="1157" y="1615"/>
                  <a:pt x="951" y="1615"/>
                </a:cubicBezTo>
                <a:cubicBezTo>
                  <a:pt x="825" y="1615"/>
                  <a:pt x="744" y="1592"/>
                  <a:pt x="699" y="1546"/>
                </a:cubicBezTo>
                <a:cubicBezTo>
                  <a:pt x="664" y="1512"/>
                  <a:pt x="653" y="1466"/>
                  <a:pt x="664" y="1420"/>
                </a:cubicBezTo>
                <a:cubicBezTo>
                  <a:pt x="664" y="1385"/>
                  <a:pt x="664" y="1385"/>
                  <a:pt x="664" y="1385"/>
                </a:cubicBezTo>
                <a:cubicBezTo>
                  <a:pt x="802" y="1385"/>
                  <a:pt x="802" y="1385"/>
                  <a:pt x="802" y="1385"/>
                </a:cubicBezTo>
                <a:cubicBezTo>
                  <a:pt x="802" y="1420"/>
                  <a:pt x="802" y="1420"/>
                  <a:pt x="802" y="1420"/>
                </a:cubicBezTo>
                <a:cubicBezTo>
                  <a:pt x="790" y="1443"/>
                  <a:pt x="802" y="1454"/>
                  <a:pt x="813" y="1466"/>
                </a:cubicBezTo>
                <a:cubicBezTo>
                  <a:pt x="836" y="1488"/>
                  <a:pt x="882" y="1500"/>
                  <a:pt x="951" y="1500"/>
                </a:cubicBezTo>
                <a:cubicBezTo>
                  <a:pt x="1042" y="1500"/>
                  <a:pt x="1099" y="1466"/>
                  <a:pt x="1099" y="1397"/>
                </a:cubicBezTo>
                <a:cubicBezTo>
                  <a:pt x="1099" y="1340"/>
                  <a:pt x="1076" y="1317"/>
                  <a:pt x="1008" y="1305"/>
                </a:cubicBezTo>
                <a:cubicBezTo>
                  <a:pt x="893" y="1271"/>
                  <a:pt x="893" y="1271"/>
                  <a:pt x="893" y="1271"/>
                </a:cubicBezTo>
                <a:cubicBezTo>
                  <a:pt x="790" y="1248"/>
                  <a:pt x="733" y="1179"/>
                  <a:pt x="733" y="1088"/>
                </a:cubicBezTo>
                <a:cubicBezTo>
                  <a:pt x="733" y="973"/>
                  <a:pt x="813" y="870"/>
                  <a:pt x="1008" y="870"/>
                </a:cubicBezTo>
                <a:cubicBezTo>
                  <a:pt x="1111" y="870"/>
                  <a:pt x="1191" y="893"/>
                  <a:pt x="1237" y="939"/>
                </a:cubicBezTo>
                <a:cubicBezTo>
                  <a:pt x="1260" y="973"/>
                  <a:pt x="1283" y="1019"/>
                  <a:pt x="1271" y="1065"/>
                </a:cubicBezTo>
                <a:close/>
                <a:moveTo>
                  <a:pt x="1432" y="1603"/>
                </a:moveTo>
                <a:lnTo>
                  <a:pt x="1432" y="1603"/>
                </a:lnTo>
                <a:cubicBezTo>
                  <a:pt x="1329" y="1054"/>
                  <a:pt x="1329" y="1054"/>
                  <a:pt x="1329" y="1054"/>
                </a:cubicBezTo>
                <a:cubicBezTo>
                  <a:pt x="1455" y="1054"/>
                  <a:pt x="1455" y="1054"/>
                  <a:pt x="1455" y="1054"/>
                </a:cubicBezTo>
                <a:cubicBezTo>
                  <a:pt x="1523" y="1420"/>
                  <a:pt x="1523" y="1420"/>
                  <a:pt x="1523" y="1420"/>
                </a:cubicBezTo>
                <a:cubicBezTo>
                  <a:pt x="1718" y="1054"/>
                  <a:pt x="1718" y="1054"/>
                  <a:pt x="1718" y="1054"/>
                </a:cubicBezTo>
                <a:cubicBezTo>
                  <a:pt x="1855" y="1054"/>
                  <a:pt x="1855" y="1054"/>
                  <a:pt x="1855" y="1054"/>
                </a:cubicBezTo>
                <a:cubicBezTo>
                  <a:pt x="1558" y="1603"/>
                  <a:pt x="1558" y="1603"/>
                  <a:pt x="1558" y="1603"/>
                </a:cubicBezTo>
                <a:lnTo>
                  <a:pt x="1432" y="1603"/>
                </a:lnTo>
                <a:close/>
                <a:moveTo>
                  <a:pt x="2210" y="1168"/>
                </a:moveTo>
                <a:lnTo>
                  <a:pt x="2210" y="1168"/>
                </a:lnTo>
                <a:cubicBezTo>
                  <a:pt x="2176" y="1168"/>
                  <a:pt x="2176" y="1168"/>
                  <a:pt x="2176" y="1168"/>
                </a:cubicBezTo>
                <a:cubicBezTo>
                  <a:pt x="2073" y="1168"/>
                  <a:pt x="2016" y="1214"/>
                  <a:pt x="1993" y="1305"/>
                </a:cubicBezTo>
                <a:cubicBezTo>
                  <a:pt x="1947" y="1603"/>
                  <a:pt x="1947" y="1603"/>
                  <a:pt x="1947" y="1603"/>
                </a:cubicBezTo>
                <a:cubicBezTo>
                  <a:pt x="1809" y="1603"/>
                  <a:pt x="1809" y="1603"/>
                  <a:pt x="1809" y="1603"/>
                </a:cubicBezTo>
                <a:cubicBezTo>
                  <a:pt x="1821" y="1592"/>
                  <a:pt x="1821" y="1592"/>
                  <a:pt x="1821" y="1592"/>
                </a:cubicBezTo>
                <a:cubicBezTo>
                  <a:pt x="1913" y="1054"/>
                  <a:pt x="1913" y="1054"/>
                  <a:pt x="1913" y="1054"/>
                </a:cubicBezTo>
                <a:cubicBezTo>
                  <a:pt x="2027" y="1054"/>
                  <a:pt x="2027" y="1054"/>
                  <a:pt x="2027" y="1054"/>
                </a:cubicBezTo>
                <a:cubicBezTo>
                  <a:pt x="2027" y="1111"/>
                  <a:pt x="2027" y="1111"/>
                  <a:pt x="2027" y="1111"/>
                </a:cubicBezTo>
                <a:cubicBezTo>
                  <a:pt x="2061" y="1076"/>
                  <a:pt x="2119" y="1030"/>
                  <a:pt x="2222" y="1042"/>
                </a:cubicBezTo>
                <a:lnTo>
                  <a:pt x="2222" y="1042"/>
                </a:lnTo>
                <a:lnTo>
                  <a:pt x="2210" y="11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72">
            <a:extLst>
              <a:ext uri="{FF2B5EF4-FFF2-40B4-BE49-F238E27FC236}">
                <a16:creationId xmlns:a16="http://schemas.microsoft.com/office/drawing/2014/main" id="{4CC2D692-3ED0-8A4B-A695-CE737C83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220" y="3022803"/>
            <a:ext cx="411419" cy="355633"/>
          </a:xfrm>
          <a:custGeom>
            <a:avLst/>
            <a:gdLst>
              <a:gd name="T0" fmla="*/ 790 w 2864"/>
              <a:gd name="T1" fmla="*/ 0 h 2475"/>
              <a:gd name="T2" fmla="*/ 366 w 2864"/>
              <a:gd name="T3" fmla="*/ 321 h 2475"/>
              <a:gd name="T4" fmla="*/ 2015 w 2864"/>
              <a:gd name="T5" fmla="*/ 2474 h 2475"/>
              <a:gd name="T6" fmla="*/ 2863 w 2864"/>
              <a:gd name="T7" fmla="*/ 0 h 2475"/>
              <a:gd name="T8" fmla="*/ 1076 w 2864"/>
              <a:gd name="T9" fmla="*/ 1283 h 2475"/>
              <a:gd name="T10" fmla="*/ 790 w 2864"/>
              <a:gd name="T11" fmla="*/ 1283 h 2475"/>
              <a:gd name="T12" fmla="*/ 1076 w 2864"/>
              <a:gd name="T13" fmla="*/ 1489 h 2475"/>
              <a:gd name="T14" fmla="*/ 595 w 2864"/>
              <a:gd name="T15" fmla="*/ 1603 h 2475"/>
              <a:gd name="T16" fmla="*/ 721 w 2864"/>
              <a:gd name="T17" fmla="*/ 871 h 2475"/>
              <a:gd name="T18" fmla="*/ 1145 w 2864"/>
              <a:gd name="T19" fmla="*/ 985 h 2475"/>
              <a:gd name="T20" fmla="*/ 813 w 2864"/>
              <a:gd name="T21" fmla="*/ 1168 h 2475"/>
              <a:gd name="T22" fmla="*/ 1076 w 2864"/>
              <a:gd name="T23" fmla="*/ 1283 h 2475"/>
              <a:gd name="T24" fmla="*/ 1683 w 2864"/>
              <a:gd name="T25" fmla="*/ 1260 h 2475"/>
              <a:gd name="T26" fmla="*/ 1500 w 2864"/>
              <a:gd name="T27" fmla="*/ 1603 h 2475"/>
              <a:gd name="T28" fmla="*/ 1557 w 2864"/>
              <a:gd name="T29" fmla="*/ 1283 h 2475"/>
              <a:gd name="T30" fmla="*/ 1454 w 2864"/>
              <a:gd name="T31" fmla="*/ 1145 h 2475"/>
              <a:gd name="T32" fmla="*/ 1271 w 2864"/>
              <a:gd name="T33" fmla="*/ 1603 h 2475"/>
              <a:gd name="T34" fmla="*/ 1145 w 2864"/>
              <a:gd name="T35" fmla="*/ 1592 h 2475"/>
              <a:gd name="T36" fmla="*/ 1351 w 2864"/>
              <a:gd name="T37" fmla="*/ 1042 h 2475"/>
              <a:gd name="T38" fmla="*/ 1500 w 2864"/>
              <a:gd name="T39" fmla="*/ 1031 h 2475"/>
              <a:gd name="T40" fmla="*/ 1683 w 2864"/>
              <a:gd name="T41" fmla="*/ 1260 h 2475"/>
              <a:gd name="T42" fmla="*/ 2233 w 2864"/>
              <a:gd name="T43" fmla="*/ 1237 h 2475"/>
              <a:gd name="T44" fmla="*/ 2095 w 2864"/>
              <a:gd name="T45" fmla="*/ 1260 h 2475"/>
              <a:gd name="T46" fmla="*/ 2095 w 2864"/>
              <a:gd name="T47" fmla="*/ 1168 h 2475"/>
              <a:gd name="T48" fmla="*/ 1889 w 2864"/>
              <a:gd name="T49" fmla="*/ 1248 h 2475"/>
              <a:gd name="T50" fmla="*/ 1878 w 2864"/>
              <a:gd name="T51" fmla="*/ 1466 h 2475"/>
              <a:gd name="T52" fmla="*/ 2073 w 2864"/>
              <a:gd name="T53" fmla="*/ 1420 h 2475"/>
              <a:gd name="T54" fmla="*/ 2210 w 2864"/>
              <a:gd name="T55" fmla="*/ 1386 h 2475"/>
              <a:gd name="T56" fmla="*/ 1958 w 2864"/>
              <a:gd name="T57" fmla="*/ 1615 h 2475"/>
              <a:gd name="T58" fmla="*/ 1729 w 2864"/>
              <a:gd name="T59" fmla="*/ 1363 h 2475"/>
              <a:gd name="T60" fmla="*/ 2004 w 2864"/>
              <a:gd name="T61" fmla="*/ 1031 h 2475"/>
              <a:gd name="T62" fmla="*/ 2233 w 2864"/>
              <a:gd name="T63" fmla="*/ 1237 h 2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64" h="2475">
                <a:moveTo>
                  <a:pt x="790" y="0"/>
                </a:moveTo>
                <a:lnTo>
                  <a:pt x="790" y="0"/>
                </a:lnTo>
                <a:cubicBezTo>
                  <a:pt x="698" y="0"/>
                  <a:pt x="595" y="35"/>
                  <a:pt x="515" y="103"/>
                </a:cubicBezTo>
                <a:cubicBezTo>
                  <a:pt x="424" y="172"/>
                  <a:pt x="378" y="286"/>
                  <a:pt x="366" y="321"/>
                </a:cubicBezTo>
                <a:cubicBezTo>
                  <a:pt x="0" y="2474"/>
                  <a:pt x="0" y="2474"/>
                  <a:pt x="0" y="2474"/>
                </a:cubicBezTo>
                <a:cubicBezTo>
                  <a:pt x="2015" y="2474"/>
                  <a:pt x="2015" y="2474"/>
                  <a:pt x="2015" y="2474"/>
                </a:cubicBezTo>
                <a:cubicBezTo>
                  <a:pt x="2141" y="2474"/>
                  <a:pt x="2416" y="2451"/>
                  <a:pt x="2496" y="2119"/>
                </a:cubicBezTo>
                <a:cubicBezTo>
                  <a:pt x="2863" y="0"/>
                  <a:pt x="2863" y="0"/>
                  <a:pt x="2863" y="0"/>
                </a:cubicBezTo>
                <a:lnTo>
                  <a:pt x="790" y="0"/>
                </a:lnTo>
                <a:close/>
                <a:moveTo>
                  <a:pt x="1076" y="1283"/>
                </a:moveTo>
                <a:lnTo>
                  <a:pt x="1076" y="1283"/>
                </a:lnTo>
                <a:cubicBezTo>
                  <a:pt x="790" y="1283"/>
                  <a:pt x="790" y="1283"/>
                  <a:pt x="790" y="1283"/>
                </a:cubicBezTo>
                <a:cubicBezTo>
                  <a:pt x="756" y="1489"/>
                  <a:pt x="756" y="1489"/>
                  <a:pt x="756" y="1489"/>
                </a:cubicBezTo>
                <a:cubicBezTo>
                  <a:pt x="1076" y="1489"/>
                  <a:pt x="1076" y="1489"/>
                  <a:pt x="1076" y="1489"/>
                </a:cubicBezTo>
                <a:cubicBezTo>
                  <a:pt x="1053" y="1603"/>
                  <a:pt x="1053" y="1603"/>
                  <a:pt x="1053" y="1603"/>
                </a:cubicBezTo>
                <a:cubicBezTo>
                  <a:pt x="595" y="1603"/>
                  <a:pt x="595" y="1603"/>
                  <a:pt x="595" y="1603"/>
                </a:cubicBezTo>
                <a:cubicBezTo>
                  <a:pt x="595" y="1592"/>
                  <a:pt x="595" y="1592"/>
                  <a:pt x="595" y="1592"/>
                </a:cubicBezTo>
                <a:cubicBezTo>
                  <a:pt x="721" y="871"/>
                  <a:pt x="721" y="871"/>
                  <a:pt x="721" y="871"/>
                </a:cubicBezTo>
                <a:cubicBezTo>
                  <a:pt x="1168" y="871"/>
                  <a:pt x="1168" y="871"/>
                  <a:pt x="1168" y="871"/>
                </a:cubicBezTo>
                <a:cubicBezTo>
                  <a:pt x="1145" y="985"/>
                  <a:pt x="1145" y="985"/>
                  <a:pt x="1145" y="985"/>
                </a:cubicBezTo>
                <a:cubicBezTo>
                  <a:pt x="836" y="985"/>
                  <a:pt x="836" y="985"/>
                  <a:pt x="836" y="985"/>
                </a:cubicBezTo>
                <a:cubicBezTo>
                  <a:pt x="813" y="1168"/>
                  <a:pt x="813" y="1168"/>
                  <a:pt x="813" y="1168"/>
                </a:cubicBezTo>
                <a:cubicBezTo>
                  <a:pt x="1099" y="1168"/>
                  <a:pt x="1099" y="1168"/>
                  <a:pt x="1099" y="1168"/>
                </a:cubicBezTo>
                <a:lnTo>
                  <a:pt x="1076" y="1283"/>
                </a:lnTo>
                <a:close/>
                <a:moveTo>
                  <a:pt x="1683" y="1260"/>
                </a:moveTo>
                <a:lnTo>
                  <a:pt x="1683" y="1260"/>
                </a:lnTo>
                <a:cubicBezTo>
                  <a:pt x="1626" y="1603"/>
                  <a:pt x="1626" y="1603"/>
                  <a:pt x="1626" y="1603"/>
                </a:cubicBezTo>
                <a:cubicBezTo>
                  <a:pt x="1500" y="1603"/>
                  <a:pt x="1500" y="1603"/>
                  <a:pt x="1500" y="1603"/>
                </a:cubicBezTo>
                <a:cubicBezTo>
                  <a:pt x="1500" y="1592"/>
                  <a:pt x="1500" y="1592"/>
                  <a:pt x="1500" y="1592"/>
                </a:cubicBezTo>
                <a:cubicBezTo>
                  <a:pt x="1557" y="1283"/>
                  <a:pt x="1557" y="1283"/>
                  <a:pt x="1557" y="1283"/>
                </a:cubicBezTo>
                <a:cubicBezTo>
                  <a:pt x="1557" y="1248"/>
                  <a:pt x="1557" y="1202"/>
                  <a:pt x="1534" y="1180"/>
                </a:cubicBezTo>
                <a:cubicBezTo>
                  <a:pt x="1523" y="1157"/>
                  <a:pt x="1488" y="1145"/>
                  <a:pt x="1454" y="1145"/>
                </a:cubicBezTo>
                <a:cubicBezTo>
                  <a:pt x="1362" y="1145"/>
                  <a:pt x="1340" y="1226"/>
                  <a:pt x="1328" y="1271"/>
                </a:cubicBezTo>
                <a:cubicBezTo>
                  <a:pt x="1271" y="1603"/>
                  <a:pt x="1271" y="1603"/>
                  <a:pt x="1271" y="1603"/>
                </a:cubicBezTo>
                <a:cubicBezTo>
                  <a:pt x="1145" y="1603"/>
                  <a:pt x="1145" y="1603"/>
                  <a:pt x="1145" y="1603"/>
                </a:cubicBezTo>
                <a:cubicBezTo>
                  <a:pt x="1145" y="1592"/>
                  <a:pt x="1145" y="1592"/>
                  <a:pt x="1145" y="1592"/>
                </a:cubicBezTo>
                <a:cubicBezTo>
                  <a:pt x="1236" y="1042"/>
                  <a:pt x="1236" y="1042"/>
                  <a:pt x="1236" y="1042"/>
                </a:cubicBezTo>
                <a:cubicBezTo>
                  <a:pt x="1351" y="1042"/>
                  <a:pt x="1351" y="1042"/>
                  <a:pt x="1351" y="1042"/>
                </a:cubicBezTo>
                <a:cubicBezTo>
                  <a:pt x="1351" y="1088"/>
                  <a:pt x="1351" y="1088"/>
                  <a:pt x="1351" y="1088"/>
                </a:cubicBezTo>
                <a:cubicBezTo>
                  <a:pt x="1385" y="1054"/>
                  <a:pt x="1443" y="1031"/>
                  <a:pt x="1500" y="1031"/>
                </a:cubicBezTo>
                <a:cubicBezTo>
                  <a:pt x="1557" y="1031"/>
                  <a:pt x="1614" y="1054"/>
                  <a:pt x="1649" y="1100"/>
                </a:cubicBezTo>
                <a:cubicBezTo>
                  <a:pt x="1683" y="1134"/>
                  <a:pt x="1694" y="1202"/>
                  <a:pt x="1683" y="1260"/>
                </a:cubicBezTo>
                <a:close/>
                <a:moveTo>
                  <a:pt x="2233" y="1237"/>
                </a:moveTo>
                <a:lnTo>
                  <a:pt x="2233" y="1237"/>
                </a:lnTo>
                <a:cubicBezTo>
                  <a:pt x="2233" y="1260"/>
                  <a:pt x="2233" y="1260"/>
                  <a:pt x="2233" y="1260"/>
                </a:cubicBezTo>
                <a:cubicBezTo>
                  <a:pt x="2095" y="1260"/>
                  <a:pt x="2095" y="1260"/>
                  <a:pt x="2095" y="1260"/>
                </a:cubicBezTo>
                <a:cubicBezTo>
                  <a:pt x="2107" y="1237"/>
                  <a:pt x="2107" y="1237"/>
                  <a:pt x="2107" y="1237"/>
                </a:cubicBezTo>
                <a:cubicBezTo>
                  <a:pt x="2107" y="1214"/>
                  <a:pt x="2107" y="1191"/>
                  <a:pt x="2095" y="1168"/>
                </a:cubicBezTo>
                <a:cubicBezTo>
                  <a:pt x="2073" y="1157"/>
                  <a:pt x="2038" y="1145"/>
                  <a:pt x="2004" y="1145"/>
                </a:cubicBezTo>
                <a:cubicBezTo>
                  <a:pt x="1912" y="1145"/>
                  <a:pt x="1889" y="1214"/>
                  <a:pt x="1889" y="1248"/>
                </a:cubicBezTo>
                <a:cubicBezTo>
                  <a:pt x="1855" y="1374"/>
                  <a:pt x="1855" y="1374"/>
                  <a:pt x="1855" y="1374"/>
                </a:cubicBezTo>
                <a:cubicBezTo>
                  <a:pt x="1855" y="1409"/>
                  <a:pt x="1855" y="1443"/>
                  <a:pt x="1878" y="1466"/>
                </a:cubicBezTo>
                <a:cubicBezTo>
                  <a:pt x="1901" y="1489"/>
                  <a:pt x="1923" y="1500"/>
                  <a:pt x="1969" y="1500"/>
                </a:cubicBezTo>
                <a:cubicBezTo>
                  <a:pt x="2038" y="1500"/>
                  <a:pt x="2061" y="1455"/>
                  <a:pt x="2073" y="1420"/>
                </a:cubicBezTo>
                <a:cubicBezTo>
                  <a:pt x="2073" y="1386"/>
                  <a:pt x="2073" y="1386"/>
                  <a:pt x="2073" y="1386"/>
                </a:cubicBezTo>
                <a:cubicBezTo>
                  <a:pt x="2210" y="1386"/>
                  <a:pt x="2210" y="1386"/>
                  <a:pt x="2210" y="1386"/>
                </a:cubicBezTo>
                <a:cubicBezTo>
                  <a:pt x="2198" y="1420"/>
                  <a:pt x="2198" y="1420"/>
                  <a:pt x="2198" y="1420"/>
                </a:cubicBezTo>
                <a:cubicBezTo>
                  <a:pt x="2187" y="1512"/>
                  <a:pt x="2118" y="1615"/>
                  <a:pt x="1958" y="1615"/>
                </a:cubicBezTo>
                <a:cubicBezTo>
                  <a:pt x="1878" y="1615"/>
                  <a:pt x="1809" y="1592"/>
                  <a:pt x="1775" y="1534"/>
                </a:cubicBezTo>
                <a:cubicBezTo>
                  <a:pt x="1740" y="1500"/>
                  <a:pt x="1717" y="1432"/>
                  <a:pt x="1729" y="1363"/>
                </a:cubicBezTo>
                <a:cubicBezTo>
                  <a:pt x="1752" y="1237"/>
                  <a:pt x="1752" y="1237"/>
                  <a:pt x="1752" y="1237"/>
                </a:cubicBezTo>
                <a:cubicBezTo>
                  <a:pt x="1775" y="1157"/>
                  <a:pt x="1820" y="1031"/>
                  <a:pt x="2004" y="1031"/>
                </a:cubicBezTo>
                <a:cubicBezTo>
                  <a:pt x="2095" y="1031"/>
                  <a:pt x="2152" y="1054"/>
                  <a:pt x="2198" y="1100"/>
                </a:cubicBezTo>
                <a:cubicBezTo>
                  <a:pt x="2221" y="1134"/>
                  <a:pt x="2244" y="1180"/>
                  <a:pt x="2233" y="1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75">
            <a:extLst>
              <a:ext uri="{FF2B5EF4-FFF2-40B4-BE49-F238E27FC236}">
                <a16:creationId xmlns:a16="http://schemas.microsoft.com/office/drawing/2014/main" id="{1377726A-D891-3E45-B6A0-995DCCF2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35" y="3024240"/>
            <a:ext cx="406344" cy="352759"/>
          </a:xfrm>
          <a:custGeom>
            <a:avLst/>
            <a:gdLst>
              <a:gd name="T0" fmla="*/ 780 w 2809"/>
              <a:gd name="T1" fmla="*/ 0 h 2440"/>
              <a:gd name="T2" fmla="*/ 780 w 2809"/>
              <a:gd name="T3" fmla="*/ 0 h 2440"/>
              <a:gd name="T4" fmla="*/ 507 w 2809"/>
              <a:gd name="T5" fmla="*/ 117 h 2440"/>
              <a:gd name="T6" fmla="*/ 371 w 2809"/>
              <a:gd name="T7" fmla="*/ 332 h 2440"/>
              <a:gd name="T8" fmla="*/ 0 w 2809"/>
              <a:gd name="T9" fmla="*/ 2439 h 2440"/>
              <a:gd name="T10" fmla="*/ 1970 w 2809"/>
              <a:gd name="T11" fmla="*/ 2439 h 2440"/>
              <a:gd name="T12" fmla="*/ 2438 w 2809"/>
              <a:gd name="T13" fmla="*/ 2087 h 2440"/>
              <a:gd name="T14" fmla="*/ 2808 w 2809"/>
              <a:gd name="T15" fmla="*/ 0 h 2440"/>
              <a:gd name="T16" fmla="*/ 780 w 2809"/>
              <a:gd name="T17" fmla="*/ 0 h 2440"/>
              <a:gd name="T18" fmla="*/ 1170 w 2809"/>
              <a:gd name="T19" fmla="*/ 1151 h 2440"/>
              <a:gd name="T20" fmla="*/ 1170 w 2809"/>
              <a:gd name="T21" fmla="*/ 1151 h 2440"/>
              <a:gd name="T22" fmla="*/ 1131 w 2809"/>
              <a:gd name="T23" fmla="*/ 1268 h 2440"/>
              <a:gd name="T24" fmla="*/ 819 w 2809"/>
              <a:gd name="T25" fmla="*/ 1268 h 2440"/>
              <a:gd name="T26" fmla="*/ 780 w 2809"/>
              <a:gd name="T27" fmla="*/ 1463 h 2440"/>
              <a:gd name="T28" fmla="*/ 1131 w 2809"/>
              <a:gd name="T29" fmla="*/ 1463 h 2440"/>
              <a:gd name="T30" fmla="*/ 1111 w 2809"/>
              <a:gd name="T31" fmla="*/ 1580 h 2440"/>
              <a:gd name="T32" fmla="*/ 643 w 2809"/>
              <a:gd name="T33" fmla="*/ 1580 h 2440"/>
              <a:gd name="T34" fmla="*/ 643 w 2809"/>
              <a:gd name="T35" fmla="*/ 1561 h 2440"/>
              <a:gd name="T36" fmla="*/ 761 w 2809"/>
              <a:gd name="T37" fmla="*/ 859 h 2440"/>
              <a:gd name="T38" fmla="*/ 1229 w 2809"/>
              <a:gd name="T39" fmla="*/ 859 h 2440"/>
              <a:gd name="T40" fmla="*/ 1209 w 2809"/>
              <a:gd name="T41" fmla="*/ 976 h 2440"/>
              <a:gd name="T42" fmla="*/ 877 w 2809"/>
              <a:gd name="T43" fmla="*/ 976 h 2440"/>
              <a:gd name="T44" fmla="*/ 839 w 2809"/>
              <a:gd name="T45" fmla="*/ 1151 h 2440"/>
              <a:gd name="T46" fmla="*/ 1170 w 2809"/>
              <a:gd name="T47" fmla="*/ 1151 h 2440"/>
              <a:gd name="T48" fmla="*/ 2087 w 2809"/>
              <a:gd name="T49" fmla="*/ 1229 h 2440"/>
              <a:gd name="T50" fmla="*/ 2087 w 2809"/>
              <a:gd name="T51" fmla="*/ 1229 h 2440"/>
              <a:gd name="T52" fmla="*/ 2028 w 2809"/>
              <a:gd name="T53" fmla="*/ 1580 h 2440"/>
              <a:gd name="T54" fmla="*/ 1892 w 2809"/>
              <a:gd name="T55" fmla="*/ 1580 h 2440"/>
              <a:gd name="T56" fmla="*/ 1950 w 2809"/>
              <a:gd name="T57" fmla="*/ 1249 h 2440"/>
              <a:gd name="T58" fmla="*/ 1931 w 2809"/>
              <a:gd name="T59" fmla="*/ 1171 h 2440"/>
              <a:gd name="T60" fmla="*/ 1853 w 2809"/>
              <a:gd name="T61" fmla="*/ 1132 h 2440"/>
              <a:gd name="T62" fmla="*/ 1735 w 2809"/>
              <a:gd name="T63" fmla="*/ 1249 h 2440"/>
              <a:gd name="T64" fmla="*/ 1677 w 2809"/>
              <a:gd name="T65" fmla="*/ 1580 h 2440"/>
              <a:gd name="T66" fmla="*/ 1560 w 2809"/>
              <a:gd name="T67" fmla="*/ 1580 h 2440"/>
              <a:gd name="T68" fmla="*/ 1619 w 2809"/>
              <a:gd name="T69" fmla="*/ 1249 h 2440"/>
              <a:gd name="T70" fmla="*/ 1599 w 2809"/>
              <a:gd name="T71" fmla="*/ 1171 h 2440"/>
              <a:gd name="T72" fmla="*/ 1521 w 2809"/>
              <a:gd name="T73" fmla="*/ 1132 h 2440"/>
              <a:gd name="T74" fmla="*/ 1404 w 2809"/>
              <a:gd name="T75" fmla="*/ 1268 h 2440"/>
              <a:gd name="T76" fmla="*/ 1345 w 2809"/>
              <a:gd name="T77" fmla="*/ 1580 h 2440"/>
              <a:gd name="T78" fmla="*/ 1209 w 2809"/>
              <a:gd name="T79" fmla="*/ 1580 h 2440"/>
              <a:gd name="T80" fmla="*/ 1307 w 2809"/>
              <a:gd name="T81" fmla="*/ 1034 h 2440"/>
              <a:gd name="T82" fmla="*/ 1423 w 2809"/>
              <a:gd name="T83" fmla="*/ 1034 h 2440"/>
              <a:gd name="T84" fmla="*/ 1423 w 2809"/>
              <a:gd name="T85" fmla="*/ 1073 h 2440"/>
              <a:gd name="T86" fmla="*/ 1560 w 2809"/>
              <a:gd name="T87" fmla="*/ 1015 h 2440"/>
              <a:gd name="T88" fmla="*/ 1716 w 2809"/>
              <a:gd name="T89" fmla="*/ 1112 h 2440"/>
              <a:gd name="T90" fmla="*/ 1892 w 2809"/>
              <a:gd name="T91" fmla="*/ 1015 h 2440"/>
              <a:gd name="T92" fmla="*/ 2048 w 2809"/>
              <a:gd name="T93" fmla="*/ 1093 h 2440"/>
              <a:gd name="T94" fmla="*/ 2087 w 2809"/>
              <a:gd name="T95" fmla="*/ 1229 h 2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09" h="2440">
                <a:moveTo>
                  <a:pt x="780" y="0"/>
                </a:moveTo>
                <a:lnTo>
                  <a:pt x="780" y="0"/>
                </a:lnTo>
                <a:cubicBezTo>
                  <a:pt x="683" y="0"/>
                  <a:pt x="585" y="59"/>
                  <a:pt x="507" y="117"/>
                </a:cubicBezTo>
                <a:cubicBezTo>
                  <a:pt x="429" y="176"/>
                  <a:pt x="371" y="293"/>
                  <a:pt x="371" y="332"/>
                </a:cubicBezTo>
                <a:cubicBezTo>
                  <a:pt x="0" y="2439"/>
                  <a:pt x="0" y="2439"/>
                  <a:pt x="0" y="2439"/>
                </a:cubicBezTo>
                <a:cubicBezTo>
                  <a:pt x="1970" y="2439"/>
                  <a:pt x="1970" y="2439"/>
                  <a:pt x="1970" y="2439"/>
                </a:cubicBezTo>
                <a:cubicBezTo>
                  <a:pt x="2106" y="2439"/>
                  <a:pt x="2360" y="2419"/>
                  <a:pt x="2438" y="2087"/>
                </a:cubicBezTo>
                <a:cubicBezTo>
                  <a:pt x="2808" y="0"/>
                  <a:pt x="2808" y="0"/>
                  <a:pt x="2808" y="0"/>
                </a:cubicBezTo>
                <a:lnTo>
                  <a:pt x="780" y="0"/>
                </a:lnTo>
                <a:close/>
                <a:moveTo>
                  <a:pt x="1170" y="1151"/>
                </a:moveTo>
                <a:lnTo>
                  <a:pt x="1170" y="1151"/>
                </a:lnTo>
                <a:cubicBezTo>
                  <a:pt x="1131" y="1268"/>
                  <a:pt x="1131" y="1268"/>
                  <a:pt x="1131" y="1268"/>
                </a:cubicBezTo>
                <a:cubicBezTo>
                  <a:pt x="819" y="1268"/>
                  <a:pt x="819" y="1268"/>
                  <a:pt x="819" y="1268"/>
                </a:cubicBezTo>
                <a:cubicBezTo>
                  <a:pt x="780" y="1463"/>
                  <a:pt x="780" y="1463"/>
                  <a:pt x="780" y="1463"/>
                </a:cubicBezTo>
                <a:cubicBezTo>
                  <a:pt x="1131" y="1463"/>
                  <a:pt x="1131" y="1463"/>
                  <a:pt x="1131" y="1463"/>
                </a:cubicBezTo>
                <a:cubicBezTo>
                  <a:pt x="1111" y="1580"/>
                  <a:pt x="1111" y="1580"/>
                  <a:pt x="1111" y="1580"/>
                </a:cubicBezTo>
                <a:cubicBezTo>
                  <a:pt x="643" y="1580"/>
                  <a:pt x="643" y="1580"/>
                  <a:pt x="643" y="1580"/>
                </a:cubicBezTo>
                <a:cubicBezTo>
                  <a:pt x="643" y="1561"/>
                  <a:pt x="643" y="1561"/>
                  <a:pt x="643" y="1561"/>
                </a:cubicBezTo>
                <a:cubicBezTo>
                  <a:pt x="761" y="859"/>
                  <a:pt x="761" y="859"/>
                  <a:pt x="761" y="859"/>
                </a:cubicBezTo>
                <a:cubicBezTo>
                  <a:pt x="1229" y="859"/>
                  <a:pt x="1229" y="859"/>
                  <a:pt x="1229" y="859"/>
                </a:cubicBezTo>
                <a:cubicBezTo>
                  <a:pt x="1209" y="976"/>
                  <a:pt x="1209" y="976"/>
                  <a:pt x="1209" y="976"/>
                </a:cubicBezTo>
                <a:cubicBezTo>
                  <a:pt x="877" y="976"/>
                  <a:pt x="877" y="976"/>
                  <a:pt x="877" y="976"/>
                </a:cubicBezTo>
                <a:cubicBezTo>
                  <a:pt x="839" y="1151"/>
                  <a:pt x="839" y="1151"/>
                  <a:pt x="839" y="1151"/>
                </a:cubicBezTo>
                <a:lnTo>
                  <a:pt x="1170" y="1151"/>
                </a:lnTo>
                <a:close/>
                <a:moveTo>
                  <a:pt x="2087" y="1229"/>
                </a:moveTo>
                <a:lnTo>
                  <a:pt x="2087" y="1229"/>
                </a:lnTo>
                <a:cubicBezTo>
                  <a:pt x="2028" y="1580"/>
                  <a:pt x="2028" y="1580"/>
                  <a:pt x="2028" y="1580"/>
                </a:cubicBezTo>
                <a:cubicBezTo>
                  <a:pt x="1892" y="1580"/>
                  <a:pt x="1892" y="1580"/>
                  <a:pt x="1892" y="1580"/>
                </a:cubicBezTo>
                <a:cubicBezTo>
                  <a:pt x="1950" y="1249"/>
                  <a:pt x="1950" y="1249"/>
                  <a:pt x="1950" y="1249"/>
                </a:cubicBezTo>
                <a:cubicBezTo>
                  <a:pt x="1950" y="1229"/>
                  <a:pt x="1950" y="1190"/>
                  <a:pt x="1931" y="1171"/>
                </a:cubicBezTo>
                <a:cubicBezTo>
                  <a:pt x="1931" y="1151"/>
                  <a:pt x="1892" y="1132"/>
                  <a:pt x="1853" y="1132"/>
                </a:cubicBezTo>
                <a:cubicBezTo>
                  <a:pt x="1794" y="1132"/>
                  <a:pt x="1755" y="1171"/>
                  <a:pt x="1735" y="1249"/>
                </a:cubicBezTo>
                <a:cubicBezTo>
                  <a:pt x="1677" y="1580"/>
                  <a:pt x="1677" y="1580"/>
                  <a:pt x="1677" y="1580"/>
                </a:cubicBezTo>
                <a:cubicBezTo>
                  <a:pt x="1560" y="1580"/>
                  <a:pt x="1560" y="1580"/>
                  <a:pt x="1560" y="1580"/>
                </a:cubicBezTo>
                <a:cubicBezTo>
                  <a:pt x="1619" y="1249"/>
                  <a:pt x="1619" y="1249"/>
                  <a:pt x="1619" y="1249"/>
                </a:cubicBezTo>
                <a:cubicBezTo>
                  <a:pt x="1619" y="1229"/>
                  <a:pt x="1619" y="1190"/>
                  <a:pt x="1599" y="1171"/>
                </a:cubicBezTo>
                <a:cubicBezTo>
                  <a:pt x="1579" y="1151"/>
                  <a:pt x="1560" y="1132"/>
                  <a:pt x="1521" y="1132"/>
                </a:cubicBezTo>
                <a:cubicBezTo>
                  <a:pt x="1443" y="1132"/>
                  <a:pt x="1404" y="1171"/>
                  <a:pt x="1404" y="1268"/>
                </a:cubicBezTo>
                <a:cubicBezTo>
                  <a:pt x="1345" y="1580"/>
                  <a:pt x="1345" y="1580"/>
                  <a:pt x="1345" y="1580"/>
                </a:cubicBezTo>
                <a:cubicBezTo>
                  <a:pt x="1209" y="1580"/>
                  <a:pt x="1209" y="1580"/>
                  <a:pt x="1209" y="1580"/>
                </a:cubicBezTo>
                <a:cubicBezTo>
                  <a:pt x="1307" y="1034"/>
                  <a:pt x="1307" y="1034"/>
                  <a:pt x="1307" y="1034"/>
                </a:cubicBezTo>
                <a:cubicBezTo>
                  <a:pt x="1423" y="1034"/>
                  <a:pt x="1423" y="1034"/>
                  <a:pt x="1423" y="1034"/>
                </a:cubicBezTo>
                <a:cubicBezTo>
                  <a:pt x="1423" y="1073"/>
                  <a:pt x="1423" y="1073"/>
                  <a:pt x="1423" y="1073"/>
                </a:cubicBezTo>
                <a:cubicBezTo>
                  <a:pt x="1463" y="1034"/>
                  <a:pt x="1501" y="1015"/>
                  <a:pt x="1560" y="1015"/>
                </a:cubicBezTo>
                <a:cubicBezTo>
                  <a:pt x="1638" y="1015"/>
                  <a:pt x="1697" y="1054"/>
                  <a:pt x="1716" y="1112"/>
                </a:cubicBezTo>
                <a:cubicBezTo>
                  <a:pt x="1755" y="1054"/>
                  <a:pt x="1833" y="1015"/>
                  <a:pt x="1892" y="1015"/>
                </a:cubicBezTo>
                <a:cubicBezTo>
                  <a:pt x="1970" y="1015"/>
                  <a:pt x="2009" y="1054"/>
                  <a:pt x="2048" y="1093"/>
                </a:cubicBezTo>
                <a:cubicBezTo>
                  <a:pt x="2087" y="1132"/>
                  <a:pt x="2087" y="1171"/>
                  <a:pt x="2087" y="1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76">
            <a:extLst>
              <a:ext uri="{FF2B5EF4-FFF2-40B4-BE49-F238E27FC236}">
                <a16:creationId xmlns:a16="http://schemas.microsoft.com/office/drawing/2014/main" id="{DF0413C7-9147-DB41-BE96-86E785F7BC27}"/>
              </a:ext>
            </a:extLst>
          </p:cNvPr>
          <p:cNvGrpSpPr>
            <a:grpSpLocks/>
          </p:cNvGrpSpPr>
          <p:nvPr/>
        </p:nvGrpSpPr>
        <p:grpSpPr bwMode="auto">
          <a:xfrm>
            <a:off x="6544273" y="3020437"/>
            <a:ext cx="418998" cy="360364"/>
            <a:chOff x="4547" y="3484"/>
            <a:chExt cx="636" cy="547"/>
          </a:xfrm>
          <a:solidFill>
            <a:schemeClr val="bg1"/>
          </a:solidFill>
        </p:grpSpPr>
        <p:sp>
          <p:nvSpPr>
            <p:cNvPr id="44" name="Freeform 77">
              <a:extLst>
                <a:ext uri="{FF2B5EF4-FFF2-40B4-BE49-F238E27FC236}">
                  <a16:creationId xmlns:a16="http://schemas.microsoft.com/office/drawing/2014/main" id="{1FB7C75A-1626-8D49-974D-9462AD751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3736"/>
              <a:ext cx="57" cy="79"/>
            </a:xfrm>
            <a:custGeom>
              <a:avLst/>
              <a:gdLst>
                <a:gd name="T0" fmla="*/ 137 w 255"/>
                <a:gd name="T1" fmla="*/ 0 h 353"/>
                <a:gd name="T2" fmla="*/ 137 w 255"/>
                <a:gd name="T3" fmla="*/ 0 h 353"/>
                <a:gd name="T4" fmla="*/ 20 w 255"/>
                <a:gd name="T5" fmla="*/ 118 h 353"/>
                <a:gd name="T6" fmla="*/ 0 w 255"/>
                <a:gd name="T7" fmla="*/ 215 h 353"/>
                <a:gd name="T8" fmla="*/ 20 w 255"/>
                <a:gd name="T9" fmla="*/ 312 h 353"/>
                <a:gd name="T10" fmla="*/ 98 w 255"/>
                <a:gd name="T11" fmla="*/ 352 h 353"/>
                <a:gd name="T12" fmla="*/ 215 w 255"/>
                <a:gd name="T13" fmla="*/ 215 h 353"/>
                <a:gd name="T14" fmla="*/ 235 w 255"/>
                <a:gd name="T15" fmla="*/ 137 h 353"/>
                <a:gd name="T16" fmla="*/ 215 w 255"/>
                <a:gd name="T17" fmla="*/ 40 h 353"/>
                <a:gd name="T18" fmla="*/ 137 w 255"/>
                <a:gd name="T1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353">
                  <a:moveTo>
                    <a:pt x="137" y="0"/>
                  </a:moveTo>
                  <a:lnTo>
                    <a:pt x="137" y="0"/>
                  </a:lnTo>
                  <a:cubicBezTo>
                    <a:pt x="58" y="0"/>
                    <a:pt x="39" y="40"/>
                    <a:pt x="20" y="118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54"/>
                    <a:pt x="0" y="293"/>
                    <a:pt x="20" y="312"/>
                  </a:cubicBezTo>
                  <a:cubicBezTo>
                    <a:pt x="39" y="332"/>
                    <a:pt x="58" y="352"/>
                    <a:pt x="98" y="352"/>
                  </a:cubicBezTo>
                  <a:cubicBezTo>
                    <a:pt x="176" y="352"/>
                    <a:pt x="215" y="274"/>
                    <a:pt x="215" y="215"/>
                  </a:cubicBezTo>
                  <a:cubicBezTo>
                    <a:pt x="235" y="137"/>
                    <a:pt x="235" y="137"/>
                    <a:pt x="235" y="137"/>
                  </a:cubicBezTo>
                  <a:cubicBezTo>
                    <a:pt x="254" y="98"/>
                    <a:pt x="235" y="59"/>
                    <a:pt x="215" y="40"/>
                  </a:cubicBezTo>
                  <a:cubicBezTo>
                    <a:pt x="215" y="20"/>
                    <a:pt x="176" y="0"/>
                    <a:pt x="1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231DDB4F-31FB-AE4E-AED3-079A6F6CF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484"/>
              <a:ext cx="636" cy="548"/>
            </a:xfrm>
            <a:custGeom>
              <a:avLst/>
              <a:gdLst>
                <a:gd name="T0" fmla="*/ 780 w 2809"/>
                <a:gd name="T1" fmla="*/ 0 h 2419"/>
                <a:gd name="T2" fmla="*/ 780 w 2809"/>
                <a:gd name="T3" fmla="*/ 0 h 2419"/>
                <a:gd name="T4" fmla="*/ 507 w 2809"/>
                <a:gd name="T5" fmla="*/ 97 h 2419"/>
                <a:gd name="T6" fmla="*/ 371 w 2809"/>
                <a:gd name="T7" fmla="*/ 312 h 2419"/>
                <a:gd name="T8" fmla="*/ 0 w 2809"/>
                <a:gd name="T9" fmla="*/ 2418 h 2419"/>
                <a:gd name="T10" fmla="*/ 1970 w 2809"/>
                <a:gd name="T11" fmla="*/ 2418 h 2419"/>
                <a:gd name="T12" fmla="*/ 2438 w 2809"/>
                <a:gd name="T13" fmla="*/ 2067 h 2419"/>
                <a:gd name="T14" fmla="*/ 2808 w 2809"/>
                <a:gd name="T15" fmla="*/ 0 h 2419"/>
                <a:gd name="T16" fmla="*/ 780 w 2809"/>
                <a:gd name="T17" fmla="*/ 0 h 2419"/>
                <a:gd name="T18" fmla="*/ 1287 w 2809"/>
                <a:gd name="T19" fmla="*/ 1073 h 2419"/>
                <a:gd name="T20" fmla="*/ 1287 w 2809"/>
                <a:gd name="T21" fmla="*/ 1073 h 2419"/>
                <a:gd name="T22" fmla="*/ 1287 w 2809"/>
                <a:gd name="T23" fmla="*/ 1092 h 2419"/>
                <a:gd name="T24" fmla="*/ 1151 w 2809"/>
                <a:gd name="T25" fmla="*/ 1092 h 2419"/>
                <a:gd name="T26" fmla="*/ 1151 w 2809"/>
                <a:gd name="T27" fmla="*/ 1073 h 2419"/>
                <a:gd name="T28" fmla="*/ 1131 w 2809"/>
                <a:gd name="T29" fmla="*/ 995 h 2419"/>
                <a:gd name="T30" fmla="*/ 1014 w 2809"/>
                <a:gd name="T31" fmla="*/ 955 h 2419"/>
                <a:gd name="T32" fmla="*/ 858 w 2809"/>
                <a:gd name="T33" fmla="*/ 1092 h 2419"/>
                <a:gd name="T34" fmla="*/ 819 w 2809"/>
                <a:gd name="T35" fmla="*/ 1307 h 2419"/>
                <a:gd name="T36" fmla="*/ 839 w 2809"/>
                <a:gd name="T37" fmla="*/ 1404 h 2419"/>
                <a:gd name="T38" fmla="*/ 955 w 2809"/>
                <a:gd name="T39" fmla="*/ 1443 h 2419"/>
                <a:gd name="T40" fmla="*/ 1111 w 2809"/>
                <a:gd name="T41" fmla="*/ 1345 h 2419"/>
                <a:gd name="T42" fmla="*/ 1111 w 2809"/>
                <a:gd name="T43" fmla="*/ 1307 h 2419"/>
                <a:gd name="T44" fmla="*/ 1229 w 2809"/>
                <a:gd name="T45" fmla="*/ 1307 h 2419"/>
                <a:gd name="T46" fmla="*/ 1229 w 2809"/>
                <a:gd name="T47" fmla="*/ 1345 h 2419"/>
                <a:gd name="T48" fmla="*/ 955 w 2809"/>
                <a:gd name="T49" fmla="*/ 1560 h 2419"/>
                <a:gd name="T50" fmla="*/ 741 w 2809"/>
                <a:gd name="T51" fmla="*/ 1482 h 2419"/>
                <a:gd name="T52" fmla="*/ 702 w 2809"/>
                <a:gd name="T53" fmla="*/ 1287 h 2419"/>
                <a:gd name="T54" fmla="*/ 741 w 2809"/>
                <a:gd name="T55" fmla="*/ 1073 h 2419"/>
                <a:gd name="T56" fmla="*/ 1014 w 2809"/>
                <a:gd name="T57" fmla="*/ 839 h 2419"/>
                <a:gd name="T58" fmla="*/ 1248 w 2809"/>
                <a:gd name="T59" fmla="*/ 917 h 2419"/>
                <a:gd name="T60" fmla="*/ 1287 w 2809"/>
                <a:gd name="T61" fmla="*/ 1073 h 2419"/>
                <a:gd name="T62" fmla="*/ 1541 w 2809"/>
                <a:gd name="T63" fmla="*/ 819 h 2419"/>
                <a:gd name="T64" fmla="*/ 1541 w 2809"/>
                <a:gd name="T65" fmla="*/ 819 h 2419"/>
                <a:gd name="T66" fmla="*/ 1423 w 2809"/>
                <a:gd name="T67" fmla="*/ 1560 h 2419"/>
                <a:gd name="T68" fmla="*/ 1287 w 2809"/>
                <a:gd name="T69" fmla="*/ 1560 h 2419"/>
                <a:gd name="T70" fmla="*/ 1287 w 2809"/>
                <a:gd name="T71" fmla="*/ 1541 h 2419"/>
                <a:gd name="T72" fmla="*/ 1423 w 2809"/>
                <a:gd name="T73" fmla="*/ 819 h 2419"/>
                <a:gd name="T74" fmla="*/ 1541 w 2809"/>
                <a:gd name="T75" fmla="*/ 819 h 2419"/>
                <a:gd name="T76" fmla="*/ 2106 w 2809"/>
                <a:gd name="T77" fmla="*/ 819 h 2419"/>
                <a:gd name="T78" fmla="*/ 2106 w 2809"/>
                <a:gd name="T79" fmla="*/ 819 h 2419"/>
                <a:gd name="T80" fmla="*/ 1990 w 2809"/>
                <a:gd name="T81" fmla="*/ 1560 h 2419"/>
                <a:gd name="T82" fmla="*/ 1872 w 2809"/>
                <a:gd name="T83" fmla="*/ 1560 h 2419"/>
                <a:gd name="T84" fmla="*/ 1872 w 2809"/>
                <a:gd name="T85" fmla="*/ 1521 h 2419"/>
                <a:gd name="T86" fmla="*/ 1735 w 2809"/>
                <a:gd name="T87" fmla="*/ 1560 h 2419"/>
                <a:gd name="T88" fmla="*/ 1579 w 2809"/>
                <a:gd name="T89" fmla="*/ 1501 h 2419"/>
                <a:gd name="T90" fmla="*/ 1560 w 2809"/>
                <a:gd name="T91" fmla="*/ 1326 h 2419"/>
                <a:gd name="T92" fmla="*/ 1579 w 2809"/>
                <a:gd name="T93" fmla="*/ 1189 h 2419"/>
                <a:gd name="T94" fmla="*/ 1794 w 2809"/>
                <a:gd name="T95" fmla="*/ 995 h 2419"/>
                <a:gd name="T96" fmla="*/ 1950 w 2809"/>
                <a:gd name="T97" fmla="*/ 1053 h 2419"/>
                <a:gd name="T98" fmla="*/ 1990 w 2809"/>
                <a:gd name="T99" fmla="*/ 819 h 2419"/>
                <a:gd name="T100" fmla="*/ 2126 w 2809"/>
                <a:gd name="T101" fmla="*/ 819 h 2419"/>
                <a:gd name="T102" fmla="*/ 2106 w 2809"/>
                <a:gd name="T103" fmla="*/ 819 h 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09" h="2419">
                  <a:moveTo>
                    <a:pt x="780" y="0"/>
                  </a:moveTo>
                  <a:lnTo>
                    <a:pt x="780" y="0"/>
                  </a:lnTo>
                  <a:cubicBezTo>
                    <a:pt x="683" y="0"/>
                    <a:pt x="585" y="38"/>
                    <a:pt x="507" y="97"/>
                  </a:cubicBezTo>
                  <a:cubicBezTo>
                    <a:pt x="429" y="175"/>
                    <a:pt x="371" y="273"/>
                    <a:pt x="371" y="312"/>
                  </a:cubicBezTo>
                  <a:cubicBezTo>
                    <a:pt x="0" y="2418"/>
                    <a:pt x="0" y="2418"/>
                    <a:pt x="0" y="2418"/>
                  </a:cubicBezTo>
                  <a:cubicBezTo>
                    <a:pt x="1970" y="2418"/>
                    <a:pt x="1970" y="2418"/>
                    <a:pt x="1970" y="2418"/>
                  </a:cubicBezTo>
                  <a:cubicBezTo>
                    <a:pt x="2106" y="2418"/>
                    <a:pt x="2360" y="2399"/>
                    <a:pt x="2438" y="2067"/>
                  </a:cubicBezTo>
                  <a:cubicBezTo>
                    <a:pt x="2808" y="0"/>
                    <a:pt x="2808" y="0"/>
                    <a:pt x="2808" y="0"/>
                  </a:cubicBezTo>
                  <a:lnTo>
                    <a:pt x="780" y="0"/>
                  </a:lnTo>
                  <a:close/>
                  <a:moveTo>
                    <a:pt x="1287" y="1073"/>
                  </a:moveTo>
                  <a:lnTo>
                    <a:pt x="1287" y="1073"/>
                  </a:lnTo>
                  <a:cubicBezTo>
                    <a:pt x="1287" y="1092"/>
                    <a:pt x="1287" y="1092"/>
                    <a:pt x="1287" y="1092"/>
                  </a:cubicBezTo>
                  <a:cubicBezTo>
                    <a:pt x="1151" y="1092"/>
                    <a:pt x="1151" y="1092"/>
                    <a:pt x="1151" y="1092"/>
                  </a:cubicBezTo>
                  <a:cubicBezTo>
                    <a:pt x="1151" y="1073"/>
                    <a:pt x="1151" y="1073"/>
                    <a:pt x="1151" y="1073"/>
                  </a:cubicBezTo>
                  <a:cubicBezTo>
                    <a:pt x="1151" y="1033"/>
                    <a:pt x="1151" y="1014"/>
                    <a:pt x="1131" y="995"/>
                  </a:cubicBezTo>
                  <a:cubicBezTo>
                    <a:pt x="1111" y="975"/>
                    <a:pt x="1073" y="955"/>
                    <a:pt x="1014" y="955"/>
                  </a:cubicBezTo>
                  <a:cubicBezTo>
                    <a:pt x="897" y="955"/>
                    <a:pt x="877" y="1053"/>
                    <a:pt x="858" y="1092"/>
                  </a:cubicBezTo>
                  <a:cubicBezTo>
                    <a:pt x="819" y="1307"/>
                    <a:pt x="819" y="1307"/>
                    <a:pt x="819" y="1307"/>
                  </a:cubicBezTo>
                  <a:cubicBezTo>
                    <a:pt x="819" y="1326"/>
                    <a:pt x="819" y="1385"/>
                    <a:pt x="839" y="1404"/>
                  </a:cubicBezTo>
                  <a:cubicBezTo>
                    <a:pt x="877" y="1443"/>
                    <a:pt x="917" y="1443"/>
                    <a:pt x="955" y="1443"/>
                  </a:cubicBezTo>
                  <a:cubicBezTo>
                    <a:pt x="1073" y="1443"/>
                    <a:pt x="1092" y="1365"/>
                    <a:pt x="1111" y="1345"/>
                  </a:cubicBezTo>
                  <a:cubicBezTo>
                    <a:pt x="1111" y="1307"/>
                    <a:pt x="1111" y="1307"/>
                    <a:pt x="1111" y="1307"/>
                  </a:cubicBezTo>
                  <a:cubicBezTo>
                    <a:pt x="1229" y="1307"/>
                    <a:pt x="1229" y="1307"/>
                    <a:pt x="1229" y="1307"/>
                  </a:cubicBezTo>
                  <a:cubicBezTo>
                    <a:pt x="1229" y="1345"/>
                    <a:pt x="1229" y="1345"/>
                    <a:pt x="1229" y="1345"/>
                  </a:cubicBezTo>
                  <a:cubicBezTo>
                    <a:pt x="1209" y="1443"/>
                    <a:pt x="1131" y="1560"/>
                    <a:pt x="955" y="1560"/>
                  </a:cubicBezTo>
                  <a:cubicBezTo>
                    <a:pt x="858" y="1560"/>
                    <a:pt x="780" y="1541"/>
                    <a:pt x="741" y="1482"/>
                  </a:cubicBezTo>
                  <a:cubicBezTo>
                    <a:pt x="702" y="1443"/>
                    <a:pt x="683" y="1365"/>
                    <a:pt x="702" y="1287"/>
                  </a:cubicBezTo>
                  <a:cubicBezTo>
                    <a:pt x="741" y="1073"/>
                    <a:pt x="741" y="1073"/>
                    <a:pt x="741" y="1073"/>
                  </a:cubicBezTo>
                  <a:cubicBezTo>
                    <a:pt x="761" y="955"/>
                    <a:pt x="839" y="839"/>
                    <a:pt x="1014" y="839"/>
                  </a:cubicBezTo>
                  <a:cubicBezTo>
                    <a:pt x="1131" y="839"/>
                    <a:pt x="1189" y="858"/>
                    <a:pt x="1248" y="917"/>
                  </a:cubicBezTo>
                  <a:cubicBezTo>
                    <a:pt x="1287" y="955"/>
                    <a:pt x="1287" y="1033"/>
                    <a:pt x="1287" y="1073"/>
                  </a:cubicBezTo>
                  <a:close/>
                  <a:moveTo>
                    <a:pt x="1541" y="819"/>
                  </a:moveTo>
                  <a:lnTo>
                    <a:pt x="1541" y="819"/>
                  </a:lnTo>
                  <a:cubicBezTo>
                    <a:pt x="1423" y="1560"/>
                    <a:pt x="1423" y="1560"/>
                    <a:pt x="1423" y="1560"/>
                  </a:cubicBezTo>
                  <a:cubicBezTo>
                    <a:pt x="1287" y="1560"/>
                    <a:pt x="1287" y="1560"/>
                    <a:pt x="1287" y="1560"/>
                  </a:cubicBezTo>
                  <a:cubicBezTo>
                    <a:pt x="1287" y="1541"/>
                    <a:pt x="1287" y="1541"/>
                    <a:pt x="1287" y="1541"/>
                  </a:cubicBezTo>
                  <a:cubicBezTo>
                    <a:pt x="1423" y="819"/>
                    <a:pt x="1423" y="819"/>
                    <a:pt x="1423" y="819"/>
                  </a:cubicBezTo>
                  <a:cubicBezTo>
                    <a:pt x="1541" y="819"/>
                    <a:pt x="1541" y="819"/>
                    <a:pt x="1541" y="819"/>
                  </a:cubicBezTo>
                  <a:close/>
                  <a:moveTo>
                    <a:pt x="2106" y="819"/>
                  </a:moveTo>
                  <a:lnTo>
                    <a:pt x="2106" y="819"/>
                  </a:lnTo>
                  <a:cubicBezTo>
                    <a:pt x="1990" y="1560"/>
                    <a:pt x="1990" y="1560"/>
                    <a:pt x="1990" y="1560"/>
                  </a:cubicBezTo>
                  <a:cubicBezTo>
                    <a:pt x="1872" y="1560"/>
                    <a:pt x="1872" y="1560"/>
                    <a:pt x="1872" y="1560"/>
                  </a:cubicBezTo>
                  <a:cubicBezTo>
                    <a:pt x="1872" y="1521"/>
                    <a:pt x="1872" y="1521"/>
                    <a:pt x="1872" y="1521"/>
                  </a:cubicBezTo>
                  <a:cubicBezTo>
                    <a:pt x="1853" y="1541"/>
                    <a:pt x="1794" y="1560"/>
                    <a:pt x="1735" y="1560"/>
                  </a:cubicBezTo>
                  <a:cubicBezTo>
                    <a:pt x="1677" y="1560"/>
                    <a:pt x="1619" y="1541"/>
                    <a:pt x="1579" y="1501"/>
                  </a:cubicBezTo>
                  <a:cubicBezTo>
                    <a:pt x="1560" y="1463"/>
                    <a:pt x="1541" y="1404"/>
                    <a:pt x="1560" y="1326"/>
                  </a:cubicBezTo>
                  <a:cubicBezTo>
                    <a:pt x="1579" y="1189"/>
                    <a:pt x="1579" y="1189"/>
                    <a:pt x="1579" y="1189"/>
                  </a:cubicBezTo>
                  <a:cubicBezTo>
                    <a:pt x="1599" y="1073"/>
                    <a:pt x="1677" y="995"/>
                    <a:pt x="1794" y="995"/>
                  </a:cubicBezTo>
                  <a:cubicBezTo>
                    <a:pt x="1853" y="995"/>
                    <a:pt x="1912" y="1033"/>
                    <a:pt x="1950" y="1053"/>
                  </a:cubicBezTo>
                  <a:cubicBezTo>
                    <a:pt x="1990" y="819"/>
                    <a:pt x="1990" y="819"/>
                    <a:pt x="1990" y="819"/>
                  </a:cubicBezTo>
                  <a:cubicBezTo>
                    <a:pt x="2126" y="819"/>
                    <a:pt x="2126" y="819"/>
                    <a:pt x="2126" y="819"/>
                  </a:cubicBezTo>
                  <a:lnTo>
                    <a:pt x="2106" y="8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79">
            <a:extLst>
              <a:ext uri="{FF2B5EF4-FFF2-40B4-BE49-F238E27FC236}">
                <a16:creationId xmlns:a16="http://schemas.microsoft.com/office/drawing/2014/main" id="{19C67631-A6D7-DE4E-BC20-ECE138C8F1D4}"/>
              </a:ext>
            </a:extLst>
          </p:cNvPr>
          <p:cNvGrpSpPr>
            <a:grpSpLocks/>
          </p:cNvGrpSpPr>
          <p:nvPr/>
        </p:nvGrpSpPr>
        <p:grpSpPr bwMode="auto">
          <a:xfrm>
            <a:off x="3299595" y="3010502"/>
            <a:ext cx="441294" cy="380234"/>
            <a:chOff x="5645" y="1583"/>
            <a:chExt cx="636" cy="548"/>
          </a:xfrm>
          <a:solidFill>
            <a:schemeClr val="bg1"/>
          </a:solidFill>
        </p:grpSpPr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7FFC38E4-3C5B-5D4C-957C-A594AF767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" y="1583"/>
              <a:ext cx="636" cy="548"/>
            </a:xfrm>
            <a:custGeom>
              <a:avLst/>
              <a:gdLst>
                <a:gd name="T0" fmla="*/ 780 w 2809"/>
                <a:gd name="T1" fmla="*/ 0 h 2420"/>
                <a:gd name="T2" fmla="*/ 780 w 2809"/>
                <a:gd name="T3" fmla="*/ 0 h 2420"/>
                <a:gd name="T4" fmla="*/ 507 w 2809"/>
                <a:gd name="T5" fmla="*/ 98 h 2420"/>
                <a:gd name="T6" fmla="*/ 371 w 2809"/>
                <a:gd name="T7" fmla="*/ 312 h 2420"/>
                <a:gd name="T8" fmla="*/ 0 w 2809"/>
                <a:gd name="T9" fmla="*/ 2419 h 2420"/>
                <a:gd name="T10" fmla="*/ 1970 w 2809"/>
                <a:gd name="T11" fmla="*/ 2419 h 2420"/>
                <a:gd name="T12" fmla="*/ 2438 w 2809"/>
                <a:gd name="T13" fmla="*/ 2067 h 2420"/>
                <a:gd name="T14" fmla="*/ 2808 w 2809"/>
                <a:gd name="T15" fmla="*/ 0 h 2420"/>
                <a:gd name="T16" fmla="*/ 780 w 2809"/>
                <a:gd name="T17" fmla="*/ 0 h 2420"/>
                <a:gd name="T18" fmla="*/ 1482 w 2809"/>
                <a:gd name="T19" fmla="*/ 858 h 2420"/>
                <a:gd name="T20" fmla="*/ 1482 w 2809"/>
                <a:gd name="T21" fmla="*/ 858 h 2420"/>
                <a:gd name="T22" fmla="*/ 1365 w 2809"/>
                <a:gd name="T23" fmla="*/ 1561 h 2420"/>
                <a:gd name="T24" fmla="*/ 1229 w 2809"/>
                <a:gd name="T25" fmla="*/ 1561 h 2420"/>
                <a:gd name="T26" fmla="*/ 1229 w 2809"/>
                <a:gd name="T27" fmla="*/ 1561 h 2420"/>
                <a:gd name="T28" fmla="*/ 1307 w 2809"/>
                <a:gd name="T29" fmla="*/ 1093 h 2420"/>
                <a:gd name="T30" fmla="*/ 1131 w 2809"/>
                <a:gd name="T31" fmla="*/ 1327 h 2420"/>
                <a:gd name="T32" fmla="*/ 1073 w 2809"/>
                <a:gd name="T33" fmla="*/ 1327 h 2420"/>
                <a:gd name="T34" fmla="*/ 955 w 2809"/>
                <a:gd name="T35" fmla="*/ 1073 h 2420"/>
                <a:gd name="T36" fmla="*/ 858 w 2809"/>
                <a:gd name="T37" fmla="*/ 1561 h 2420"/>
                <a:gd name="T38" fmla="*/ 741 w 2809"/>
                <a:gd name="T39" fmla="*/ 1561 h 2420"/>
                <a:gd name="T40" fmla="*/ 741 w 2809"/>
                <a:gd name="T41" fmla="*/ 1561 h 2420"/>
                <a:gd name="T42" fmla="*/ 858 w 2809"/>
                <a:gd name="T43" fmla="*/ 858 h 2420"/>
                <a:gd name="T44" fmla="*/ 975 w 2809"/>
                <a:gd name="T45" fmla="*/ 858 h 2420"/>
                <a:gd name="T46" fmla="*/ 975 w 2809"/>
                <a:gd name="T47" fmla="*/ 858 h 2420"/>
                <a:gd name="T48" fmla="*/ 1131 w 2809"/>
                <a:gd name="T49" fmla="*/ 1151 h 2420"/>
                <a:gd name="T50" fmla="*/ 1365 w 2809"/>
                <a:gd name="T51" fmla="*/ 858 h 2420"/>
                <a:gd name="T52" fmla="*/ 1482 w 2809"/>
                <a:gd name="T53" fmla="*/ 858 h 2420"/>
                <a:gd name="T54" fmla="*/ 2028 w 2809"/>
                <a:gd name="T55" fmla="*/ 1249 h 2420"/>
                <a:gd name="T56" fmla="*/ 2028 w 2809"/>
                <a:gd name="T57" fmla="*/ 1249 h 2420"/>
                <a:gd name="T58" fmla="*/ 1990 w 2809"/>
                <a:gd name="T59" fmla="*/ 1385 h 2420"/>
                <a:gd name="T60" fmla="*/ 1775 w 2809"/>
                <a:gd name="T61" fmla="*/ 1580 h 2420"/>
                <a:gd name="T62" fmla="*/ 1619 w 2809"/>
                <a:gd name="T63" fmla="*/ 1502 h 2420"/>
                <a:gd name="T64" fmla="*/ 1599 w 2809"/>
                <a:gd name="T65" fmla="*/ 1561 h 2420"/>
                <a:gd name="T66" fmla="*/ 1482 w 2809"/>
                <a:gd name="T67" fmla="*/ 1561 h 2420"/>
                <a:gd name="T68" fmla="*/ 1482 w 2809"/>
                <a:gd name="T69" fmla="*/ 1561 h 2420"/>
                <a:gd name="T70" fmla="*/ 1619 w 2809"/>
                <a:gd name="T71" fmla="*/ 819 h 2420"/>
                <a:gd name="T72" fmla="*/ 1755 w 2809"/>
                <a:gd name="T73" fmla="*/ 819 h 2420"/>
                <a:gd name="T74" fmla="*/ 1697 w 2809"/>
                <a:gd name="T75" fmla="*/ 1053 h 2420"/>
                <a:gd name="T76" fmla="*/ 1833 w 2809"/>
                <a:gd name="T77" fmla="*/ 1014 h 2420"/>
                <a:gd name="T78" fmla="*/ 1990 w 2809"/>
                <a:gd name="T79" fmla="*/ 1073 h 2420"/>
                <a:gd name="T80" fmla="*/ 2028 w 2809"/>
                <a:gd name="T81" fmla="*/ 1249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09" h="2420">
                  <a:moveTo>
                    <a:pt x="780" y="0"/>
                  </a:moveTo>
                  <a:lnTo>
                    <a:pt x="780" y="0"/>
                  </a:lnTo>
                  <a:cubicBezTo>
                    <a:pt x="683" y="0"/>
                    <a:pt x="585" y="39"/>
                    <a:pt x="507" y="98"/>
                  </a:cubicBezTo>
                  <a:cubicBezTo>
                    <a:pt x="429" y="156"/>
                    <a:pt x="371" y="273"/>
                    <a:pt x="371" y="312"/>
                  </a:cubicBezTo>
                  <a:cubicBezTo>
                    <a:pt x="0" y="2419"/>
                    <a:pt x="0" y="2419"/>
                    <a:pt x="0" y="2419"/>
                  </a:cubicBezTo>
                  <a:cubicBezTo>
                    <a:pt x="1970" y="2419"/>
                    <a:pt x="1970" y="2419"/>
                    <a:pt x="1970" y="2419"/>
                  </a:cubicBezTo>
                  <a:cubicBezTo>
                    <a:pt x="2106" y="2419"/>
                    <a:pt x="2360" y="2399"/>
                    <a:pt x="2438" y="2067"/>
                  </a:cubicBezTo>
                  <a:cubicBezTo>
                    <a:pt x="2808" y="0"/>
                    <a:pt x="2808" y="0"/>
                    <a:pt x="2808" y="0"/>
                  </a:cubicBezTo>
                  <a:lnTo>
                    <a:pt x="780" y="0"/>
                  </a:lnTo>
                  <a:close/>
                  <a:moveTo>
                    <a:pt x="1482" y="858"/>
                  </a:moveTo>
                  <a:lnTo>
                    <a:pt x="1482" y="858"/>
                  </a:lnTo>
                  <a:cubicBezTo>
                    <a:pt x="1365" y="1561"/>
                    <a:pt x="1365" y="1561"/>
                    <a:pt x="1365" y="1561"/>
                  </a:cubicBezTo>
                  <a:cubicBezTo>
                    <a:pt x="1229" y="1561"/>
                    <a:pt x="1229" y="1561"/>
                    <a:pt x="1229" y="1561"/>
                  </a:cubicBezTo>
                  <a:lnTo>
                    <a:pt x="1229" y="1561"/>
                  </a:lnTo>
                  <a:cubicBezTo>
                    <a:pt x="1307" y="1093"/>
                    <a:pt x="1307" y="1093"/>
                    <a:pt x="1307" y="1093"/>
                  </a:cubicBezTo>
                  <a:cubicBezTo>
                    <a:pt x="1131" y="1327"/>
                    <a:pt x="1131" y="1327"/>
                    <a:pt x="1131" y="1327"/>
                  </a:cubicBezTo>
                  <a:cubicBezTo>
                    <a:pt x="1073" y="1327"/>
                    <a:pt x="1073" y="1327"/>
                    <a:pt x="1073" y="1327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58" y="1561"/>
                    <a:pt x="858" y="1561"/>
                    <a:pt x="858" y="1561"/>
                  </a:cubicBezTo>
                  <a:cubicBezTo>
                    <a:pt x="741" y="1561"/>
                    <a:pt x="741" y="1561"/>
                    <a:pt x="741" y="1561"/>
                  </a:cubicBezTo>
                  <a:lnTo>
                    <a:pt x="741" y="1561"/>
                  </a:lnTo>
                  <a:cubicBezTo>
                    <a:pt x="858" y="858"/>
                    <a:pt x="858" y="858"/>
                    <a:pt x="858" y="858"/>
                  </a:cubicBezTo>
                  <a:cubicBezTo>
                    <a:pt x="975" y="858"/>
                    <a:pt x="975" y="858"/>
                    <a:pt x="975" y="858"/>
                  </a:cubicBezTo>
                  <a:lnTo>
                    <a:pt x="975" y="858"/>
                  </a:lnTo>
                  <a:cubicBezTo>
                    <a:pt x="1131" y="1151"/>
                    <a:pt x="1131" y="1151"/>
                    <a:pt x="1131" y="1151"/>
                  </a:cubicBezTo>
                  <a:cubicBezTo>
                    <a:pt x="1365" y="858"/>
                    <a:pt x="1365" y="858"/>
                    <a:pt x="1365" y="858"/>
                  </a:cubicBezTo>
                  <a:cubicBezTo>
                    <a:pt x="1482" y="858"/>
                    <a:pt x="1482" y="858"/>
                    <a:pt x="1482" y="858"/>
                  </a:cubicBezTo>
                  <a:close/>
                  <a:moveTo>
                    <a:pt x="2028" y="1249"/>
                  </a:moveTo>
                  <a:lnTo>
                    <a:pt x="2028" y="1249"/>
                  </a:lnTo>
                  <a:cubicBezTo>
                    <a:pt x="1990" y="1385"/>
                    <a:pt x="1990" y="1385"/>
                    <a:pt x="1990" y="1385"/>
                  </a:cubicBezTo>
                  <a:cubicBezTo>
                    <a:pt x="1970" y="1502"/>
                    <a:pt x="1892" y="1580"/>
                    <a:pt x="1775" y="1580"/>
                  </a:cubicBezTo>
                  <a:cubicBezTo>
                    <a:pt x="1716" y="1580"/>
                    <a:pt x="1657" y="1541"/>
                    <a:pt x="1619" y="1502"/>
                  </a:cubicBezTo>
                  <a:cubicBezTo>
                    <a:pt x="1599" y="1561"/>
                    <a:pt x="1599" y="1561"/>
                    <a:pt x="1599" y="1561"/>
                  </a:cubicBezTo>
                  <a:cubicBezTo>
                    <a:pt x="1482" y="1561"/>
                    <a:pt x="1482" y="1561"/>
                    <a:pt x="1482" y="1561"/>
                  </a:cubicBezTo>
                  <a:lnTo>
                    <a:pt x="1482" y="1561"/>
                  </a:lnTo>
                  <a:cubicBezTo>
                    <a:pt x="1619" y="819"/>
                    <a:pt x="1619" y="819"/>
                    <a:pt x="1619" y="819"/>
                  </a:cubicBezTo>
                  <a:cubicBezTo>
                    <a:pt x="1755" y="819"/>
                    <a:pt x="1755" y="819"/>
                    <a:pt x="1755" y="819"/>
                  </a:cubicBezTo>
                  <a:cubicBezTo>
                    <a:pt x="1697" y="1053"/>
                    <a:pt x="1697" y="1053"/>
                    <a:pt x="1697" y="1053"/>
                  </a:cubicBezTo>
                  <a:cubicBezTo>
                    <a:pt x="1735" y="1014"/>
                    <a:pt x="1775" y="1014"/>
                    <a:pt x="1833" y="1014"/>
                  </a:cubicBezTo>
                  <a:cubicBezTo>
                    <a:pt x="1892" y="1014"/>
                    <a:pt x="1950" y="1034"/>
                    <a:pt x="1990" y="1073"/>
                  </a:cubicBezTo>
                  <a:cubicBezTo>
                    <a:pt x="2028" y="1112"/>
                    <a:pt x="2028" y="1171"/>
                    <a:pt x="2028" y="12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81">
              <a:extLst>
                <a:ext uri="{FF2B5EF4-FFF2-40B4-BE49-F238E27FC236}">
                  <a16:creationId xmlns:a16="http://schemas.microsoft.com/office/drawing/2014/main" id="{5207DEC1-2130-AA4A-BEB1-E46975DDE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" y="1839"/>
              <a:ext cx="57" cy="75"/>
            </a:xfrm>
            <a:custGeom>
              <a:avLst/>
              <a:gdLst>
                <a:gd name="T0" fmla="*/ 137 w 256"/>
                <a:gd name="T1" fmla="*/ 0 h 333"/>
                <a:gd name="T2" fmla="*/ 137 w 256"/>
                <a:gd name="T3" fmla="*/ 0 h 333"/>
                <a:gd name="T4" fmla="*/ 20 w 256"/>
                <a:gd name="T5" fmla="*/ 118 h 333"/>
                <a:gd name="T6" fmla="*/ 0 w 256"/>
                <a:gd name="T7" fmla="*/ 196 h 333"/>
                <a:gd name="T8" fmla="*/ 20 w 256"/>
                <a:gd name="T9" fmla="*/ 293 h 333"/>
                <a:gd name="T10" fmla="*/ 118 w 256"/>
                <a:gd name="T11" fmla="*/ 332 h 333"/>
                <a:gd name="T12" fmla="*/ 215 w 256"/>
                <a:gd name="T13" fmla="*/ 215 h 333"/>
                <a:gd name="T14" fmla="*/ 215 w 256"/>
                <a:gd name="T15" fmla="*/ 215 h 333"/>
                <a:gd name="T16" fmla="*/ 235 w 256"/>
                <a:gd name="T17" fmla="*/ 118 h 333"/>
                <a:gd name="T18" fmla="*/ 215 w 256"/>
                <a:gd name="T19" fmla="*/ 20 h 333"/>
                <a:gd name="T20" fmla="*/ 137 w 25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33">
                  <a:moveTo>
                    <a:pt x="137" y="0"/>
                  </a:moveTo>
                  <a:lnTo>
                    <a:pt x="137" y="0"/>
                  </a:lnTo>
                  <a:cubicBezTo>
                    <a:pt x="40" y="0"/>
                    <a:pt x="20" y="59"/>
                    <a:pt x="20" y="11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34"/>
                    <a:pt x="0" y="274"/>
                    <a:pt x="20" y="293"/>
                  </a:cubicBezTo>
                  <a:cubicBezTo>
                    <a:pt x="40" y="312"/>
                    <a:pt x="59" y="332"/>
                    <a:pt x="118" y="332"/>
                  </a:cubicBezTo>
                  <a:cubicBezTo>
                    <a:pt x="176" y="332"/>
                    <a:pt x="215" y="293"/>
                    <a:pt x="215" y="215"/>
                  </a:cubicBezTo>
                  <a:lnTo>
                    <a:pt x="215" y="215"/>
                  </a:lnTo>
                  <a:cubicBezTo>
                    <a:pt x="235" y="118"/>
                    <a:pt x="235" y="118"/>
                    <a:pt x="235" y="118"/>
                  </a:cubicBezTo>
                  <a:cubicBezTo>
                    <a:pt x="255" y="78"/>
                    <a:pt x="235" y="40"/>
                    <a:pt x="215" y="20"/>
                  </a:cubicBezTo>
                  <a:cubicBezTo>
                    <a:pt x="215" y="0"/>
                    <a:pt x="176" y="0"/>
                    <a:pt x="1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003DD53-3789-ED49-B4F0-BA762BF88AE1}"/>
              </a:ext>
            </a:extLst>
          </p:cNvPr>
          <p:cNvSpPr txBox="1"/>
          <p:nvPr/>
        </p:nvSpPr>
        <p:spPr>
          <a:xfrm>
            <a:off x="6734704" y="1429419"/>
            <a:ext cx="16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Sophos Central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8FA81B-0308-FF45-9DED-4EC20E66F2A6}"/>
              </a:ext>
            </a:extLst>
          </p:cNvPr>
          <p:cNvSpPr txBox="1"/>
          <p:nvPr/>
        </p:nvSpPr>
        <p:spPr>
          <a:xfrm>
            <a:off x="2117903" y="3413664"/>
            <a:ext cx="655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0AEAE9-D495-ED4B-9A86-15D77227BCF1}"/>
              </a:ext>
            </a:extLst>
          </p:cNvPr>
          <p:cNvSpPr txBox="1"/>
          <p:nvPr/>
        </p:nvSpPr>
        <p:spPr>
          <a:xfrm>
            <a:off x="3200301" y="3413664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EE8BA3-F939-9E49-BEC6-99EE99B445CD}"/>
              </a:ext>
            </a:extLst>
          </p:cNvPr>
          <p:cNvSpPr txBox="1"/>
          <p:nvPr/>
        </p:nvSpPr>
        <p:spPr>
          <a:xfrm>
            <a:off x="3754635" y="3413664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629163-58F4-614A-ADE6-1E88191BE6A4}"/>
              </a:ext>
            </a:extLst>
          </p:cNvPr>
          <p:cNvSpPr txBox="1"/>
          <p:nvPr/>
        </p:nvSpPr>
        <p:spPr>
          <a:xfrm>
            <a:off x="6525985" y="3413664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8946C1-2199-BF46-BABA-5974429B4396}"/>
              </a:ext>
            </a:extLst>
          </p:cNvPr>
          <p:cNvSpPr txBox="1"/>
          <p:nvPr/>
        </p:nvSpPr>
        <p:spPr>
          <a:xfrm>
            <a:off x="4303069" y="3413664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7C96670-29F2-FC42-9AB5-5BF5A1AFAA27}"/>
              </a:ext>
            </a:extLst>
          </p:cNvPr>
          <p:cNvSpPr txBox="1"/>
          <p:nvPr/>
        </p:nvSpPr>
        <p:spPr>
          <a:xfrm>
            <a:off x="4701294" y="3413664"/>
            <a:ext cx="745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CA2FCF4-09DE-DA43-9C89-DF10118E6FD0}"/>
              </a:ext>
            </a:extLst>
          </p:cNvPr>
          <p:cNvSpPr txBox="1"/>
          <p:nvPr/>
        </p:nvSpPr>
        <p:spPr>
          <a:xfrm>
            <a:off x="5353155" y="3413664"/>
            <a:ext cx="5918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Firewall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49BA3D-177B-5E48-BA08-4BA6A8C1D9FA}"/>
              </a:ext>
            </a:extLst>
          </p:cNvPr>
          <p:cNvSpPr txBox="1"/>
          <p:nvPr/>
        </p:nvSpPr>
        <p:spPr>
          <a:xfrm>
            <a:off x="5979334" y="341366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WiFi</a:t>
            </a:r>
          </a:p>
        </p:txBody>
      </p:sp>
      <p:grpSp>
        <p:nvGrpSpPr>
          <p:cNvPr id="83" name="Group 1">
            <a:extLst>
              <a:ext uri="{FF2B5EF4-FFF2-40B4-BE49-F238E27FC236}">
                <a16:creationId xmlns:a16="http://schemas.microsoft.com/office/drawing/2014/main" id="{E9E8F1DE-C2F8-3149-8D5D-C73132B5D603}"/>
              </a:ext>
            </a:extLst>
          </p:cNvPr>
          <p:cNvGrpSpPr>
            <a:grpSpLocks/>
          </p:cNvGrpSpPr>
          <p:nvPr/>
        </p:nvGrpSpPr>
        <p:grpSpPr bwMode="auto">
          <a:xfrm>
            <a:off x="9926195" y="3032935"/>
            <a:ext cx="445076" cy="386694"/>
            <a:chOff x="135" y="3450"/>
            <a:chExt cx="648" cy="563"/>
          </a:xfrm>
          <a:solidFill>
            <a:schemeClr val="bg1"/>
          </a:solidFill>
        </p:grpSpPr>
        <p:sp>
          <p:nvSpPr>
            <p:cNvPr id="84" name="Freeform 2">
              <a:extLst>
                <a:ext uri="{FF2B5EF4-FFF2-40B4-BE49-F238E27FC236}">
                  <a16:creationId xmlns:a16="http://schemas.microsoft.com/office/drawing/2014/main" id="{47547795-2D2E-ED41-A9BD-14FE74E48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450"/>
              <a:ext cx="648" cy="563"/>
            </a:xfrm>
            <a:custGeom>
              <a:avLst/>
              <a:gdLst>
                <a:gd name="T0" fmla="*/ 2691 w 2864"/>
                <a:gd name="T1" fmla="*/ 149 h 2486"/>
                <a:gd name="T2" fmla="*/ 2691 w 2864"/>
                <a:gd name="T3" fmla="*/ 149 h 2486"/>
                <a:gd name="T4" fmla="*/ 2359 w 2864"/>
                <a:gd name="T5" fmla="*/ 2096 h 2486"/>
                <a:gd name="T6" fmla="*/ 2016 w 2864"/>
                <a:gd name="T7" fmla="*/ 2336 h 2486"/>
                <a:gd name="T8" fmla="*/ 172 w 2864"/>
                <a:gd name="T9" fmla="*/ 2336 h 2486"/>
                <a:gd name="T10" fmla="*/ 504 w 2864"/>
                <a:gd name="T11" fmla="*/ 367 h 2486"/>
                <a:gd name="T12" fmla="*/ 607 w 2864"/>
                <a:gd name="T13" fmla="*/ 218 h 2486"/>
                <a:gd name="T14" fmla="*/ 790 w 2864"/>
                <a:gd name="T15" fmla="*/ 149 h 2486"/>
                <a:gd name="T16" fmla="*/ 2691 w 2864"/>
                <a:gd name="T17" fmla="*/ 149 h 2486"/>
                <a:gd name="T18" fmla="*/ 2863 w 2864"/>
                <a:gd name="T19" fmla="*/ 0 h 2486"/>
                <a:gd name="T20" fmla="*/ 2863 w 2864"/>
                <a:gd name="T21" fmla="*/ 0 h 2486"/>
                <a:gd name="T22" fmla="*/ 790 w 2864"/>
                <a:gd name="T23" fmla="*/ 0 h 2486"/>
                <a:gd name="T24" fmla="*/ 516 w 2864"/>
                <a:gd name="T25" fmla="*/ 115 h 2486"/>
                <a:gd name="T26" fmla="*/ 367 w 2864"/>
                <a:gd name="T27" fmla="*/ 332 h 2486"/>
                <a:gd name="T28" fmla="*/ 0 w 2864"/>
                <a:gd name="T29" fmla="*/ 2485 h 2486"/>
                <a:gd name="T30" fmla="*/ 2016 w 2864"/>
                <a:gd name="T31" fmla="*/ 2485 h 2486"/>
                <a:gd name="T32" fmla="*/ 2497 w 2864"/>
                <a:gd name="T33" fmla="*/ 2119 h 2486"/>
                <a:gd name="T34" fmla="*/ 2863 w 2864"/>
                <a:gd name="T35" fmla="*/ 0 h 2486"/>
                <a:gd name="T36" fmla="*/ 2691 w 2864"/>
                <a:gd name="T37" fmla="*/ 149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4" h="2486">
                  <a:moveTo>
                    <a:pt x="2691" y="149"/>
                  </a:moveTo>
                  <a:lnTo>
                    <a:pt x="2691" y="149"/>
                  </a:lnTo>
                  <a:cubicBezTo>
                    <a:pt x="2359" y="2096"/>
                    <a:pt x="2359" y="2096"/>
                    <a:pt x="2359" y="2096"/>
                  </a:cubicBezTo>
                  <a:cubicBezTo>
                    <a:pt x="2313" y="2268"/>
                    <a:pt x="2210" y="2336"/>
                    <a:pt x="2016" y="2336"/>
                  </a:cubicBezTo>
                  <a:cubicBezTo>
                    <a:pt x="172" y="2336"/>
                    <a:pt x="172" y="2336"/>
                    <a:pt x="172" y="2336"/>
                  </a:cubicBezTo>
                  <a:cubicBezTo>
                    <a:pt x="504" y="367"/>
                    <a:pt x="504" y="367"/>
                    <a:pt x="504" y="367"/>
                  </a:cubicBezTo>
                  <a:cubicBezTo>
                    <a:pt x="516" y="332"/>
                    <a:pt x="550" y="264"/>
                    <a:pt x="607" y="218"/>
                  </a:cubicBezTo>
                  <a:cubicBezTo>
                    <a:pt x="653" y="184"/>
                    <a:pt x="733" y="149"/>
                    <a:pt x="790" y="149"/>
                  </a:cubicBezTo>
                  <a:cubicBezTo>
                    <a:pt x="2691" y="149"/>
                    <a:pt x="2691" y="149"/>
                    <a:pt x="2691" y="149"/>
                  </a:cubicBezTo>
                  <a:lnTo>
                    <a:pt x="2863" y="0"/>
                  </a:lnTo>
                  <a:lnTo>
                    <a:pt x="2863" y="0"/>
                  </a:lnTo>
                  <a:cubicBezTo>
                    <a:pt x="790" y="0"/>
                    <a:pt x="790" y="0"/>
                    <a:pt x="790" y="0"/>
                  </a:cubicBezTo>
                  <a:cubicBezTo>
                    <a:pt x="699" y="0"/>
                    <a:pt x="596" y="46"/>
                    <a:pt x="516" y="115"/>
                  </a:cubicBezTo>
                  <a:cubicBezTo>
                    <a:pt x="424" y="184"/>
                    <a:pt x="378" y="287"/>
                    <a:pt x="367" y="332"/>
                  </a:cubicBezTo>
                  <a:cubicBezTo>
                    <a:pt x="0" y="2485"/>
                    <a:pt x="0" y="2485"/>
                    <a:pt x="0" y="2485"/>
                  </a:cubicBezTo>
                  <a:cubicBezTo>
                    <a:pt x="2016" y="2485"/>
                    <a:pt x="2016" y="2485"/>
                    <a:pt x="2016" y="2485"/>
                  </a:cubicBezTo>
                  <a:cubicBezTo>
                    <a:pt x="2142" y="2485"/>
                    <a:pt x="2416" y="2462"/>
                    <a:pt x="2497" y="2119"/>
                  </a:cubicBezTo>
                  <a:cubicBezTo>
                    <a:pt x="2863" y="0"/>
                    <a:pt x="2863" y="0"/>
                    <a:pt x="2863" y="0"/>
                  </a:cubicBezTo>
                  <a:lnTo>
                    <a:pt x="2691" y="14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">
              <a:extLst>
                <a:ext uri="{FF2B5EF4-FFF2-40B4-BE49-F238E27FC236}">
                  <a16:creationId xmlns:a16="http://schemas.microsoft.com/office/drawing/2014/main" id="{07578A90-A73E-BC47-9657-75277466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3650"/>
              <a:ext cx="165" cy="165"/>
            </a:xfrm>
            <a:custGeom>
              <a:avLst/>
              <a:gdLst>
                <a:gd name="T0" fmla="*/ 607 w 734"/>
                <a:gd name="T1" fmla="*/ 0 h 734"/>
                <a:gd name="T2" fmla="*/ 378 w 734"/>
                <a:gd name="T3" fmla="*/ 309 h 734"/>
                <a:gd name="T4" fmla="*/ 252 w 734"/>
                <a:gd name="T5" fmla="*/ 12 h 734"/>
                <a:gd name="T6" fmla="*/ 252 w 734"/>
                <a:gd name="T7" fmla="*/ 0 h 734"/>
                <a:gd name="T8" fmla="*/ 126 w 734"/>
                <a:gd name="T9" fmla="*/ 0 h 734"/>
                <a:gd name="T10" fmla="*/ 0 w 734"/>
                <a:gd name="T11" fmla="*/ 721 h 734"/>
                <a:gd name="T12" fmla="*/ 0 w 734"/>
                <a:gd name="T13" fmla="*/ 733 h 734"/>
                <a:gd name="T14" fmla="*/ 126 w 734"/>
                <a:gd name="T15" fmla="*/ 733 h 734"/>
                <a:gd name="T16" fmla="*/ 217 w 734"/>
                <a:gd name="T17" fmla="*/ 229 h 734"/>
                <a:gd name="T18" fmla="*/ 321 w 734"/>
                <a:gd name="T19" fmla="*/ 492 h 734"/>
                <a:gd name="T20" fmla="*/ 378 w 734"/>
                <a:gd name="T21" fmla="*/ 492 h 734"/>
                <a:gd name="T22" fmla="*/ 561 w 734"/>
                <a:gd name="T23" fmla="*/ 252 h 734"/>
                <a:gd name="T24" fmla="*/ 481 w 734"/>
                <a:gd name="T25" fmla="*/ 721 h 734"/>
                <a:gd name="T26" fmla="*/ 469 w 734"/>
                <a:gd name="T27" fmla="*/ 733 h 734"/>
                <a:gd name="T28" fmla="*/ 607 w 734"/>
                <a:gd name="T29" fmla="*/ 733 h 734"/>
                <a:gd name="T30" fmla="*/ 733 w 734"/>
                <a:gd name="T31" fmla="*/ 12 h 734"/>
                <a:gd name="T32" fmla="*/ 733 w 734"/>
                <a:gd name="T33" fmla="*/ 0 h 734"/>
                <a:gd name="T34" fmla="*/ 607 w 734"/>
                <a:gd name="T35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734">
                  <a:moveTo>
                    <a:pt x="607" y="0"/>
                  </a:moveTo>
                  <a:lnTo>
                    <a:pt x="378" y="309"/>
                  </a:lnTo>
                  <a:lnTo>
                    <a:pt x="252" y="12"/>
                  </a:lnTo>
                  <a:lnTo>
                    <a:pt x="252" y="0"/>
                  </a:lnTo>
                  <a:lnTo>
                    <a:pt x="126" y="0"/>
                  </a:lnTo>
                  <a:lnTo>
                    <a:pt x="0" y="721"/>
                  </a:lnTo>
                  <a:lnTo>
                    <a:pt x="0" y="733"/>
                  </a:lnTo>
                  <a:lnTo>
                    <a:pt x="126" y="733"/>
                  </a:lnTo>
                  <a:lnTo>
                    <a:pt x="217" y="229"/>
                  </a:lnTo>
                  <a:lnTo>
                    <a:pt x="321" y="492"/>
                  </a:lnTo>
                  <a:lnTo>
                    <a:pt x="378" y="492"/>
                  </a:lnTo>
                  <a:lnTo>
                    <a:pt x="561" y="252"/>
                  </a:lnTo>
                  <a:lnTo>
                    <a:pt x="481" y="721"/>
                  </a:lnTo>
                  <a:lnTo>
                    <a:pt x="469" y="733"/>
                  </a:lnTo>
                  <a:lnTo>
                    <a:pt x="607" y="733"/>
                  </a:lnTo>
                  <a:lnTo>
                    <a:pt x="733" y="12"/>
                  </a:lnTo>
                  <a:lnTo>
                    <a:pt x="733" y="0"/>
                  </a:lnTo>
                  <a:lnTo>
                    <a:pt x="60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4">
              <a:extLst>
                <a:ext uri="{FF2B5EF4-FFF2-40B4-BE49-F238E27FC236}">
                  <a16:creationId xmlns:a16="http://schemas.microsoft.com/office/drawing/2014/main" id="{E92834E1-AAF7-0E42-8A90-11ECE4768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3650"/>
              <a:ext cx="106" cy="165"/>
            </a:xfrm>
            <a:custGeom>
              <a:avLst/>
              <a:gdLst>
                <a:gd name="T0" fmla="*/ 23 w 470"/>
                <a:gd name="T1" fmla="*/ 0 h 734"/>
                <a:gd name="T2" fmla="*/ 0 w 470"/>
                <a:gd name="T3" fmla="*/ 126 h 734"/>
                <a:gd name="T4" fmla="*/ 148 w 470"/>
                <a:gd name="T5" fmla="*/ 126 h 734"/>
                <a:gd name="T6" fmla="*/ 45 w 470"/>
                <a:gd name="T7" fmla="*/ 721 h 734"/>
                <a:gd name="T8" fmla="*/ 45 w 470"/>
                <a:gd name="T9" fmla="*/ 733 h 734"/>
                <a:gd name="T10" fmla="*/ 183 w 470"/>
                <a:gd name="T11" fmla="*/ 733 h 734"/>
                <a:gd name="T12" fmla="*/ 286 w 470"/>
                <a:gd name="T13" fmla="*/ 126 h 734"/>
                <a:gd name="T14" fmla="*/ 446 w 470"/>
                <a:gd name="T15" fmla="*/ 126 h 734"/>
                <a:gd name="T16" fmla="*/ 469 w 470"/>
                <a:gd name="T17" fmla="*/ 0 h 734"/>
                <a:gd name="T18" fmla="*/ 23 w 470"/>
                <a:gd name="T19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734">
                  <a:moveTo>
                    <a:pt x="23" y="0"/>
                  </a:moveTo>
                  <a:lnTo>
                    <a:pt x="0" y="126"/>
                  </a:lnTo>
                  <a:lnTo>
                    <a:pt x="148" y="126"/>
                  </a:lnTo>
                  <a:lnTo>
                    <a:pt x="45" y="721"/>
                  </a:lnTo>
                  <a:lnTo>
                    <a:pt x="45" y="733"/>
                  </a:lnTo>
                  <a:lnTo>
                    <a:pt x="183" y="733"/>
                  </a:lnTo>
                  <a:lnTo>
                    <a:pt x="286" y="126"/>
                  </a:lnTo>
                  <a:lnTo>
                    <a:pt x="446" y="126"/>
                  </a:lnTo>
                  <a:lnTo>
                    <a:pt x="469" y="0"/>
                  </a:lnTo>
                  <a:lnTo>
                    <a:pt x="2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425A15D7-AA2F-3D4B-B8AD-B6C748DBA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50"/>
              <a:ext cx="137" cy="165"/>
            </a:xfrm>
            <a:custGeom>
              <a:avLst/>
              <a:gdLst>
                <a:gd name="T0" fmla="*/ 608 w 609"/>
                <a:gd name="T1" fmla="*/ 206 h 734"/>
                <a:gd name="T2" fmla="*/ 608 w 609"/>
                <a:gd name="T3" fmla="*/ 206 h 734"/>
                <a:gd name="T4" fmla="*/ 321 w 609"/>
                <a:gd name="T5" fmla="*/ 0 h 734"/>
                <a:gd name="T6" fmla="*/ 127 w 609"/>
                <a:gd name="T7" fmla="*/ 0 h 734"/>
                <a:gd name="T8" fmla="*/ 0 w 609"/>
                <a:gd name="T9" fmla="*/ 721 h 734"/>
                <a:gd name="T10" fmla="*/ 0 w 609"/>
                <a:gd name="T11" fmla="*/ 733 h 734"/>
                <a:gd name="T12" fmla="*/ 138 w 609"/>
                <a:gd name="T13" fmla="*/ 733 h 734"/>
                <a:gd name="T14" fmla="*/ 184 w 609"/>
                <a:gd name="T15" fmla="*/ 470 h 734"/>
                <a:gd name="T16" fmla="*/ 298 w 609"/>
                <a:gd name="T17" fmla="*/ 470 h 734"/>
                <a:gd name="T18" fmla="*/ 367 w 609"/>
                <a:gd name="T19" fmla="*/ 733 h 734"/>
                <a:gd name="T20" fmla="*/ 504 w 609"/>
                <a:gd name="T21" fmla="*/ 733 h 734"/>
                <a:gd name="T22" fmla="*/ 436 w 609"/>
                <a:gd name="T23" fmla="*/ 458 h 734"/>
                <a:gd name="T24" fmla="*/ 608 w 609"/>
                <a:gd name="T25" fmla="*/ 206 h 734"/>
                <a:gd name="T26" fmla="*/ 241 w 609"/>
                <a:gd name="T27" fmla="*/ 115 h 734"/>
                <a:gd name="T28" fmla="*/ 241 w 609"/>
                <a:gd name="T29" fmla="*/ 115 h 734"/>
                <a:gd name="T30" fmla="*/ 321 w 609"/>
                <a:gd name="T31" fmla="*/ 115 h 734"/>
                <a:gd name="T32" fmla="*/ 470 w 609"/>
                <a:gd name="T33" fmla="*/ 218 h 734"/>
                <a:gd name="T34" fmla="*/ 310 w 609"/>
                <a:gd name="T35" fmla="*/ 355 h 734"/>
                <a:gd name="T36" fmla="*/ 195 w 609"/>
                <a:gd name="T37" fmla="*/ 355 h 734"/>
                <a:gd name="T38" fmla="*/ 241 w 609"/>
                <a:gd name="T39" fmla="*/ 11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9" h="734">
                  <a:moveTo>
                    <a:pt x="608" y="206"/>
                  </a:moveTo>
                  <a:lnTo>
                    <a:pt x="608" y="206"/>
                  </a:lnTo>
                  <a:cubicBezTo>
                    <a:pt x="608" y="137"/>
                    <a:pt x="562" y="0"/>
                    <a:pt x="32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0" y="721"/>
                    <a:pt x="0" y="721"/>
                    <a:pt x="0" y="721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138" y="733"/>
                    <a:pt x="138" y="733"/>
                    <a:pt x="138" y="733"/>
                  </a:cubicBezTo>
                  <a:cubicBezTo>
                    <a:pt x="184" y="470"/>
                    <a:pt x="184" y="470"/>
                    <a:pt x="184" y="470"/>
                  </a:cubicBezTo>
                  <a:cubicBezTo>
                    <a:pt x="298" y="470"/>
                    <a:pt x="298" y="470"/>
                    <a:pt x="298" y="470"/>
                  </a:cubicBezTo>
                  <a:cubicBezTo>
                    <a:pt x="367" y="733"/>
                    <a:pt x="367" y="733"/>
                    <a:pt x="367" y="733"/>
                  </a:cubicBezTo>
                  <a:cubicBezTo>
                    <a:pt x="504" y="733"/>
                    <a:pt x="504" y="733"/>
                    <a:pt x="504" y="733"/>
                  </a:cubicBezTo>
                  <a:cubicBezTo>
                    <a:pt x="436" y="458"/>
                    <a:pt x="436" y="458"/>
                    <a:pt x="436" y="458"/>
                  </a:cubicBezTo>
                  <a:cubicBezTo>
                    <a:pt x="585" y="412"/>
                    <a:pt x="608" y="287"/>
                    <a:pt x="608" y="206"/>
                  </a:cubicBezTo>
                  <a:close/>
                  <a:moveTo>
                    <a:pt x="241" y="115"/>
                  </a:moveTo>
                  <a:lnTo>
                    <a:pt x="241" y="115"/>
                  </a:lnTo>
                  <a:cubicBezTo>
                    <a:pt x="321" y="115"/>
                    <a:pt x="321" y="115"/>
                    <a:pt x="321" y="115"/>
                  </a:cubicBezTo>
                  <a:cubicBezTo>
                    <a:pt x="447" y="115"/>
                    <a:pt x="470" y="172"/>
                    <a:pt x="470" y="218"/>
                  </a:cubicBezTo>
                  <a:cubicBezTo>
                    <a:pt x="470" y="275"/>
                    <a:pt x="436" y="355"/>
                    <a:pt x="310" y="355"/>
                  </a:cubicBezTo>
                  <a:cubicBezTo>
                    <a:pt x="195" y="355"/>
                    <a:pt x="195" y="355"/>
                    <a:pt x="195" y="355"/>
                  </a:cubicBezTo>
                  <a:lnTo>
                    <a:pt x="241" y="1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6" name="Picture 95" descr="A picture containing text&#10;&#10;Description automatically generated">
            <a:extLst>
              <a:ext uri="{FF2B5EF4-FFF2-40B4-BE49-F238E27FC236}">
                <a16:creationId xmlns:a16="http://schemas.microsoft.com/office/drawing/2014/main" id="{BDF2ADEE-96A1-AA4D-B7D7-0D0D22D71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410" y="3169138"/>
            <a:ext cx="680494" cy="168788"/>
          </a:xfrm>
          <a:prstGeom prst="rect">
            <a:avLst/>
          </a:prstGeom>
        </p:spPr>
      </p:pic>
      <p:pic>
        <p:nvPicPr>
          <p:cNvPr id="102" name="Picture 10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EB4DD2F-847F-A74A-8AFC-CA6D942DE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380" y="3025592"/>
            <a:ext cx="388255" cy="51122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75CCC53-CE13-3F44-B959-D6326F5E94E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447213" y="3028127"/>
            <a:ext cx="470088" cy="406681"/>
          </a:xfrm>
          <a:prstGeom prst="rect">
            <a:avLst/>
          </a:prstGeom>
        </p:spPr>
      </p:pic>
      <p:sp>
        <p:nvSpPr>
          <p:cNvPr id="107" name="Freeform 56">
            <a:extLst>
              <a:ext uri="{FF2B5EF4-FFF2-40B4-BE49-F238E27FC236}">
                <a16:creationId xmlns:a16="http://schemas.microsoft.com/office/drawing/2014/main" id="{EBED57A4-FE42-8B46-8D0C-D95BF417E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680" y="3008871"/>
            <a:ext cx="441293" cy="383496"/>
          </a:xfrm>
          <a:custGeom>
            <a:avLst/>
            <a:gdLst>
              <a:gd name="T0" fmla="*/ 790 w 2864"/>
              <a:gd name="T1" fmla="*/ 0 h 2485"/>
              <a:gd name="T2" fmla="*/ 790 w 2864"/>
              <a:gd name="T3" fmla="*/ 0 h 2485"/>
              <a:gd name="T4" fmla="*/ 515 w 2864"/>
              <a:gd name="T5" fmla="*/ 114 h 2485"/>
              <a:gd name="T6" fmla="*/ 367 w 2864"/>
              <a:gd name="T7" fmla="*/ 332 h 2485"/>
              <a:gd name="T8" fmla="*/ 0 w 2864"/>
              <a:gd name="T9" fmla="*/ 2484 h 2485"/>
              <a:gd name="T10" fmla="*/ 2016 w 2864"/>
              <a:gd name="T11" fmla="*/ 2484 h 2485"/>
              <a:gd name="T12" fmla="*/ 2496 w 2864"/>
              <a:gd name="T13" fmla="*/ 2118 h 2485"/>
              <a:gd name="T14" fmla="*/ 2863 w 2864"/>
              <a:gd name="T15" fmla="*/ 0 h 2485"/>
              <a:gd name="T16" fmla="*/ 790 w 2864"/>
              <a:gd name="T17" fmla="*/ 0 h 2485"/>
              <a:gd name="T18" fmla="*/ 1317 w 2864"/>
              <a:gd name="T19" fmla="*/ 1007 h 2485"/>
              <a:gd name="T20" fmla="*/ 1317 w 2864"/>
              <a:gd name="T21" fmla="*/ 1007 h 2485"/>
              <a:gd name="T22" fmla="*/ 973 w 2864"/>
              <a:gd name="T23" fmla="*/ 1007 h 2485"/>
              <a:gd name="T24" fmla="*/ 939 w 2864"/>
              <a:gd name="T25" fmla="*/ 1191 h 2485"/>
              <a:gd name="T26" fmla="*/ 1260 w 2864"/>
              <a:gd name="T27" fmla="*/ 1191 h 2485"/>
              <a:gd name="T28" fmla="*/ 1248 w 2864"/>
              <a:gd name="T29" fmla="*/ 1316 h 2485"/>
              <a:gd name="T30" fmla="*/ 916 w 2864"/>
              <a:gd name="T31" fmla="*/ 1316 h 2485"/>
              <a:gd name="T32" fmla="*/ 859 w 2864"/>
              <a:gd name="T33" fmla="*/ 1614 h 2485"/>
              <a:gd name="T34" fmla="*/ 722 w 2864"/>
              <a:gd name="T35" fmla="*/ 1614 h 2485"/>
              <a:gd name="T36" fmla="*/ 733 w 2864"/>
              <a:gd name="T37" fmla="*/ 1603 h 2485"/>
              <a:gd name="T38" fmla="*/ 859 w 2864"/>
              <a:gd name="T39" fmla="*/ 881 h 2485"/>
              <a:gd name="T40" fmla="*/ 1340 w 2864"/>
              <a:gd name="T41" fmla="*/ 881 h 2485"/>
              <a:gd name="T42" fmla="*/ 1317 w 2864"/>
              <a:gd name="T43" fmla="*/ 1007 h 2485"/>
              <a:gd name="T44" fmla="*/ 1913 w 2864"/>
              <a:gd name="T45" fmla="*/ 1614 h 2485"/>
              <a:gd name="T46" fmla="*/ 1913 w 2864"/>
              <a:gd name="T47" fmla="*/ 1614 h 2485"/>
              <a:gd name="T48" fmla="*/ 1787 w 2864"/>
              <a:gd name="T49" fmla="*/ 1614 h 2485"/>
              <a:gd name="T50" fmla="*/ 1729 w 2864"/>
              <a:gd name="T51" fmla="*/ 1236 h 2485"/>
              <a:gd name="T52" fmla="*/ 1546 w 2864"/>
              <a:gd name="T53" fmla="*/ 1614 h 2485"/>
              <a:gd name="T54" fmla="*/ 1420 w 2864"/>
              <a:gd name="T55" fmla="*/ 1614 h 2485"/>
              <a:gd name="T56" fmla="*/ 1420 w 2864"/>
              <a:gd name="T57" fmla="*/ 1603 h 2485"/>
              <a:gd name="T58" fmla="*/ 1363 w 2864"/>
              <a:gd name="T59" fmla="*/ 1053 h 2485"/>
              <a:gd name="T60" fmla="*/ 1489 w 2864"/>
              <a:gd name="T61" fmla="*/ 1053 h 2485"/>
              <a:gd name="T62" fmla="*/ 1523 w 2864"/>
              <a:gd name="T63" fmla="*/ 1431 h 2485"/>
              <a:gd name="T64" fmla="*/ 1695 w 2864"/>
              <a:gd name="T65" fmla="*/ 1053 h 2485"/>
              <a:gd name="T66" fmla="*/ 1821 w 2864"/>
              <a:gd name="T67" fmla="*/ 1053 h 2485"/>
              <a:gd name="T68" fmla="*/ 1867 w 2864"/>
              <a:gd name="T69" fmla="*/ 1431 h 2485"/>
              <a:gd name="T70" fmla="*/ 2027 w 2864"/>
              <a:gd name="T71" fmla="*/ 1053 h 2485"/>
              <a:gd name="T72" fmla="*/ 2164 w 2864"/>
              <a:gd name="T73" fmla="*/ 1053 h 2485"/>
              <a:gd name="T74" fmla="*/ 1913 w 2864"/>
              <a:gd name="T75" fmla="*/ 1614 h 2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64" h="2485">
                <a:moveTo>
                  <a:pt x="790" y="0"/>
                </a:moveTo>
                <a:lnTo>
                  <a:pt x="790" y="0"/>
                </a:lnTo>
                <a:cubicBezTo>
                  <a:pt x="699" y="0"/>
                  <a:pt x="596" y="45"/>
                  <a:pt x="515" y="114"/>
                </a:cubicBezTo>
                <a:cubicBezTo>
                  <a:pt x="424" y="183"/>
                  <a:pt x="378" y="286"/>
                  <a:pt x="367" y="332"/>
                </a:cubicBezTo>
                <a:cubicBezTo>
                  <a:pt x="0" y="2484"/>
                  <a:pt x="0" y="2484"/>
                  <a:pt x="0" y="2484"/>
                </a:cubicBezTo>
                <a:cubicBezTo>
                  <a:pt x="2016" y="2484"/>
                  <a:pt x="2016" y="2484"/>
                  <a:pt x="2016" y="2484"/>
                </a:cubicBezTo>
                <a:cubicBezTo>
                  <a:pt x="2142" y="2484"/>
                  <a:pt x="2416" y="2461"/>
                  <a:pt x="2496" y="2118"/>
                </a:cubicBezTo>
                <a:cubicBezTo>
                  <a:pt x="2863" y="0"/>
                  <a:pt x="2863" y="0"/>
                  <a:pt x="2863" y="0"/>
                </a:cubicBezTo>
                <a:lnTo>
                  <a:pt x="790" y="0"/>
                </a:lnTo>
                <a:close/>
                <a:moveTo>
                  <a:pt x="1317" y="1007"/>
                </a:moveTo>
                <a:lnTo>
                  <a:pt x="1317" y="1007"/>
                </a:lnTo>
                <a:cubicBezTo>
                  <a:pt x="973" y="1007"/>
                  <a:pt x="973" y="1007"/>
                  <a:pt x="973" y="1007"/>
                </a:cubicBezTo>
                <a:cubicBezTo>
                  <a:pt x="939" y="1191"/>
                  <a:pt x="939" y="1191"/>
                  <a:pt x="939" y="1191"/>
                </a:cubicBezTo>
                <a:cubicBezTo>
                  <a:pt x="1260" y="1191"/>
                  <a:pt x="1260" y="1191"/>
                  <a:pt x="1260" y="1191"/>
                </a:cubicBezTo>
                <a:cubicBezTo>
                  <a:pt x="1248" y="1316"/>
                  <a:pt x="1248" y="1316"/>
                  <a:pt x="1248" y="1316"/>
                </a:cubicBezTo>
                <a:cubicBezTo>
                  <a:pt x="916" y="1316"/>
                  <a:pt x="916" y="1316"/>
                  <a:pt x="916" y="1316"/>
                </a:cubicBezTo>
                <a:cubicBezTo>
                  <a:pt x="859" y="1614"/>
                  <a:pt x="859" y="1614"/>
                  <a:pt x="859" y="1614"/>
                </a:cubicBezTo>
                <a:cubicBezTo>
                  <a:pt x="722" y="1614"/>
                  <a:pt x="722" y="1614"/>
                  <a:pt x="722" y="1614"/>
                </a:cubicBezTo>
                <a:cubicBezTo>
                  <a:pt x="733" y="1603"/>
                  <a:pt x="733" y="1603"/>
                  <a:pt x="733" y="1603"/>
                </a:cubicBezTo>
                <a:cubicBezTo>
                  <a:pt x="859" y="881"/>
                  <a:pt x="859" y="881"/>
                  <a:pt x="859" y="881"/>
                </a:cubicBezTo>
                <a:cubicBezTo>
                  <a:pt x="1340" y="881"/>
                  <a:pt x="1340" y="881"/>
                  <a:pt x="1340" y="881"/>
                </a:cubicBezTo>
                <a:lnTo>
                  <a:pt x="1317" y="1007"/>
                </a:lnTo>
                <a:close/>
                <a:moveTo>
                  <a:pt x="1913" y="1614"/>
                </a:moveTo>
                <a:lnTo>
                  <a:pt x="1913" y="1614"/>
                </a:lnTo>
                <a:cubicBezTo>
                  <a:pt x="1787" y="1614"/>
                  <a:pt x="1787" y="1614"/>
                  <a:pt x="1787" y="1614"/>
                </a:cubicBezTo>
                <a:cubicBezTo>
                  <a:pt x="1729" y="1236"/>
                  <a:pt x="1729" y="1236"/>
                  <a:pt x="1729" y="1236"/>
                </a:cubicBezTo>
                <a:cubicBezTo>
                  <a:pt x="1546" y="1614"/>
                  <a:pt x="1546" y="1614"/>
                  <a:pt x="1546" y="1614"/>
                </a:cubicBezTo>
                <a:cubicBezTo>
                  <a:pt x="1420" y="1614"/>
                  <a:pt x="1420" y="1614"/>
                  <a:pt x="1420" y="1614"/>
                </a:cubicBezTo>
                <a:cubicBezTo>
                  <a:pt x="1420" y="1603"/>
                  <a:pt x="1420" y="1603"/>
                  <a:pt x="1420" y="1603"/>
                </a:cubicBezTo>
                <a:cubicBezTo>
                  <a:pt x="1363" y="1053"/>
                  <a:pt x="1363" y="1053"/>
                  <a:pt x="1363" y="1053"/>
                </a:cubicBezTo>
                <a:cubicBezTo>
                  <a:pt x="1489" y="1053"/>
                  <a:pt x="1489" y="1053"/>
                  <a:pt x="1489" y="1053"/>
                </a:cubicBezTo>
                <a:cubicBezTo>
                  <a:pt x="1523" y="1431"/>
                  <a:pt x="1523" y="1431"/>
                  <a:pt x="1523" y="1431"/>
                </a:cubicBezTo>
                <a:cubicBezTo>
                  <a:pt x="1695" y="1053"/>
                  <a:pt x="1695" y="1053"/>
                  <a:pt x="1695" y="1053"/>
                </a:cubicBezTo>
                <a:cubicBezTo>
                  <a:pt x="1821" y="1053"/>
                  <a:pt x="1821" y="1053"/>
                  <a:pt x="1821" y="1053"/>
                </a:cubicBezTo>
                <a:cubicBezTo>
                  <a:pt x="1867" y="1431"/>
                  <a:pt x="1867" y="1431"/>
                  <a:pt x="1867" y="1431"/>
                </a:cubicBezTo>
                <a:cubicBezTo>
                  <a:pt x="2027" y="1053"/>
                  <a:pt x="2027" y="1053"/>
                  <a:pt x="2027" y="1053"/>
                </a:cubicBezTo>
                <a:cubicBezTo>
                  <a:pt x="2164" y="1053"/>
                  <a:pt x="2164" y="1053"/>
                  <a:pt x="2164" y="1053"/>
                </a:cubicBezTo>
                <a:lnTo>
                  <a:pt x="1913" y="1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67">
            <a:extLst>
              <a:ext uri="{FF2B5EF4-FFF2-40B4-BE49-F238E27FC236}">
                <a16:creationId xmlns:a16="http://schemas.microsoft.com/office/drawing/2014/main" id="{C3EDA013-DC58-A144-A71C-DEF664FE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014" y="3021851"/>
            <a:ext cx="413619" cy="357536"/>
          </a:xfrm>
          <a:custGeom>
            <a:avLst/>
            <a:gdLst>
              <a:gd name="T0" fmla="*/ 790 w 2863"/>
              <a:gd name="T1" fmla="*/ 0 h 2474"/>
              <a:gd name="T2" fmla="*/ 790 w 2863"/>
              <a:gd name="T3" fmla="*/ 0 h 2474"/>
              <a:gd name="T4" fmla="*/ 515 w 2863"/>
              <a:gd name="T5" fmla="*/ 103 h 2474"/>
              <a:gd name="T6" fmla="*/ 366 w 2863"/>
              <a:gd name="T7" fmla="*/ 320 h 2474"/>
              <a:gd name="T8" fmla="*/ 0 w 2863"/>
              <a:gd name="T9" fmla="*/ 2473 h 2474"/>
              <a:gd name="T10" fmla="*/ 2015 w 2863"/>
              <a:gd name="T11" fmla="*/ 2473 h 2474"/>
              <a:gd name="T12" fmla="*/ 2496 w 2863"/>
              <a:gd name="T13" fmla="*/ 2118 h 2474"/>
              <a:gd name="T14" fmla="*/ 2862 w 2863"/>
              <a:gd name="T15" fmla="*/ 0 h 2474"/>
              <a:gd name="T16" fmla="*/ 790 w 2863"/>
              <a:gd name="T17" fmla="*/ 0 h 2474"/>
              <a:gd name="T18" fmla="*/ 1362 w 2863"/>
              <a:gd name="T19" fmla="*/ 1603 h 2474"/>
              <a:gd name="T20" fmla="*/ 1362 w 2863"/>
              <a:gd name="T21" fmla="*/ 1603 h 2474"/>
              <a:gd name="T22" fmla="*/ 1362 w 2863"/>
              <a:gd name="T23" fmla="*/ 1591 h 2474"/>
              <a:gd name="T24" fmla="*/ 1293 w 2863"/>
              <a:gd name="T25" fmla="*/ 1099 h 2474"/>
              <a:gd name="T26" fmla="*/ 1053 w 2863"/>
              <a:gd name="T27" fmla="*/ 1603 h 2474"/>
              <a:gd name="T28" fmla="*/ 916 w 2863"/>
              <a:gd name="T29" fmla="*/ 1603 h 2474"/>
              <a:gd name="T30" fmla="*/ 916 w 2863"/>
              <a:gd name="T31" fmla="*/ 1591 h 2474"/>
              <a:gd name="T32" fmla="*/ 858 w 2863"/>
              <a:gd name="T33" fmla="*/ 870 h 2474"/>
              <a:gd name="T34" fmla="*/ 996 w 2863"/>
              <a:gd name="T35" fmla="*/ 870 h 2474"/>
              <a:gd name="T36" fmla="*/ 1019 w 2863"/>
              <a:gd name="T37" fmla="*/ 1385 h 2474"/>
              <a:gd name="T38" fmla="*/ 1259 w 2863"/>
              <a:gd name="T39" fmla="*/ 870 h 2474"/>
              <a:gd name="T40" fmla="*/ 1396 w 2863"/>
              <a:gd name="T41" fmla="*/ 870 h 2474"/>
              <a:gd name="T42" fmla="*/ 1454 w 2863"/>
              <a:gd name="T43" fmla="*/ 1374 h 2474"/>
              <a:gd name="T44" fmla="*/ 1660 w 2863"/>
              <a:gd name="T45" fmla="*/ 870 h 2474"/>
              <a:gd name="T46" fmla="*/ 1809 w 2863"/>
              <a:gd name="T47" fmla="*/ 870 h 2474"/>
              <a:gd name="T48" fmla="*/ 1488 w 2863"/>
              <a:gd name="T49" fmla="*/ 1603 h 2474"/>
              <a:gd name="T50" fmla="*/ 1362 w 2863"/>
              <a:gd name="T51" fmla="*/ 1603 h 2474"/>
              <a:gd name="T52" fmla="*/ 1969 w 2863"/>
              <a:gd name="T53" fmla="*/ 1053 h 2474"/>
              <a:gd name="T54" fmla="*/ 1969 w 2863"/>
              <a:gd name="T55" fmla="*/ 1053 h 2474"/>
              <a:gd name="T56" fmla="*/ 1878 w 2863"/>
              <a:gd name="T57" fmla="*/ 1603 h 2474"/>
              <a:gd name="T58" fmla="*/ 1752 w 2863"/>
              <a:gd name="T59" fmla="*/ 1603 h 2474"/>
              <a:gd name="T60" fmla="*/ 1752 w 2863"/>
              <a:gd name="T61" fmla="*/ 1591 h 2474"/>
              <a:gd name="T62" fmla="*/ 1843 w 2863"/>
              <a:gd name="T63" fmla="*/ 1042 h 2474"/>
              <a:gd name="T64" fmla="*/ 1969 w 2863"/>
              <a:gd name="T65" fmla="*/ 1042 h 2474"/>
              <a:gd name="T66" fmla="*/ 1969 w 2863"/>
              <a:gd name="T67" fmla="*/ 1053 h 2474"/>
              <a:gd name="T68" fmla="*/ 1992 w 2863"/>
              <a:gd name="T69" fmla="*/ 973 h 2474"/>
              <a:gd name="T70" fmla="*/ 1992 w 2863"/>
              <a:gd name="T71" fmla="*/ 973 h 2474"/>
              <a:gd name="T72" fmla="*/ 1855 w 2863"/>
              <a:gd name="T73" fmla="*/ 973 h 2474"/>
              <a:gd name="T74" fmla="*/ 1878 w 2863"/>
              <a:gd name="T75" fmla="*/ 847 h 2474"/>
              <a:gd name="T76" fmla="*/ 2003 w 2863"/>
              <a:gd name="T77" fmla="*/ 847 h 2474"/>
              <a:gd name="T78" fmla="*/ 1992 w 2863"/>
              <a:gd name="T79" fmla="*/ 973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63" h="2474">
                <a:moveTo>
                  <a:pt x="790" y="0"/>
                </a:moveTo>
                <a:lnTo>
                  <a:pt x="790" y="0"/>
                </a:lnTo>
                <a:cubicBezTo>
                  <a:pt x="698" y="0"/>
                  <a:pt x="595" y="34"/>
                  <a:pt x="515" y="103"/>
                </a:cubicBezTo>
                <a:cubicBezTo>
                  <a:pt x="423" y="171"/>
                  <a:pt x="377" y="286"/>
                  <a:pt x="366" y="320"/>
                </a:cubicBezTo>
                <a:cubicBezTo>
                  <a:pt x="0" y="2473"/>
                  <a:pt x="0" y="2473"/>
                  <a:pt x="0" y="2473"/>
                </a:cubicBezTo>
                <a:cubicBezTo>
                  <a:pt x="2015" y="2473"/>
                  <a:pt x="2015" y="2473"/>
                  <a:pt x="2015" y="2473"/>
                </a:cubicBezTo>
                <a:cubicBezTo>
                  <a:pt x="2141" y="2473"/>
                  <a:pt x="2416" y="2450"/>
                  <a:pt x="2496" y="2118"/>
                </a:cubicBezTo>
                <a:cubicBezTo>
                  <a:pt x="2862" y="0"/>
                  <a:pt x="2862" y="0"/>
                  <a:pt x="2862" y="0"/>
                </a:cubicBezTo>
                <a:lnTo>
                  <a:pt x="790" y="0"/>
                </a:lnTo>
                <a:close/>
                <a:moveTo>
                  <a:pt x="1362" y="1603"/>
                </a:moveTo>
                <a:lnTo>
                  <a:pt x="1362" y="1603"/>
                </a:lnTo>
                <a:cubicBezTo>
                  <a:pt x="1362" y="1591"/>
                  <a:pt x="1362" y="1591"/>
                  <a:pt x="1362" y="1591"/>
                </a:cubicBezTo>
                <a:cubicBezTo>
                  <a:pt x="1293" y="1099"/>
                  <a:pt x="1293" y="1099"/>
                  <a:pt x="1293" y="1099"/>
                </a:cubicBezTo>
                <a:cubicBezTo>
                  <a:pt x="1053" y="1603"/>
                  <a:pt x="1053" y="1603"/>
                  <a:pt x="1053" y="1603"/>
                </a:cubicBezTo>
                <a:cubicBezTo>
                  <a:pt x="916" y="1603"/>
                  <a:pt x="916" y="1603"/>
                  <a:pt x="916" y="1603"/>
                </a:cubicBezTo>
                <a:cubicBezTo>
                  <a:pt x="916" y="1591"/>
                  <a:pt x="916" y="1591"/>
                  <a:pt x="916" y="1591"/>
                </a:cubicBezTo>
                <a:cubicBezTo>
                  <a:pt x="858" y="870"/>
                  <a:pt x="858" y="870"/>
                  <a:pt x="858" y="870"/>
                </a:cubicBezTo>
                <a:cubicBezTo>
                  <a:pt x="996" y="870"/>
                  <a:pt x="996" y="870"/>
                  <a:pt x="996" y="870"/>
                </a:cubicBezTo>
                <a:cubicBezTo>
                  <a:pt x="1019" y="1385"/>
                  <a:pt x="1019" y="1385"/>
                  <a:pt x="1019" y="1385"/>
                </a:cubicBezTo>
                <a:cubicBezTo>
                  <a:pt x="1259" y="870"/>
                  <a:pt x="1259" y="870"/>
                  <a:pt x="1259" y="870"/>
                </a:cubicBezTo>
                <a:cubicBezTo>
                  <a:pt x="1396" y="870"/>
                  <a:pt x="1396" y="870"/>
                  <a:pt x="1396" y="870"/>
                </a:cubicBezTo>
                <a:cubicBezTo>
                  <a:pt x="1454" y="1374"/>
                  <a:pt x="1454" y="1374"/>
                  <a:pt x="1454" y="1374"/>
                </a:cubicBezTo>
                <a:cubicBezTo>
                  <a:pt x="1660" y="870"/>
                  <a:pt x="1660" y="870"/>
                  <a:pt x="1660" y="870"/>
                </a:cubicBezTo>
                <a:cubicBezTo>
                  <a:pt x="1809" y="870"/>
                  <a:pt x="1809" y="870"/>
                  <a:pt x="1809" y="870"/>
                </a:cubicBezTo>
                <a:cubicBezTo>
                  <a:pt x="1488" y="1603"/>
                  <a:pt x="1488" y="1603"/>
                  <a:pt x="1488" y="1603"/>
                </a:cubicBezTo>
                <a:lnTo>
                  <a:pt x="1362" y="1603"/>
                </a:lnTo>
                <a:close/>
                <a:moveTo>
                  <a:pt x="1969" y="1053"/>
                </a:moveTo>
                <a:lnTo>
                  <a:pt x="1969" y="1053"/>
                </a:lnTo>
                <a:cubicBezTo>
                  <a:pt x="1878" y="1603"/>
                  <a:pt x="1878" y="1603"/>
                  <a:pt x="1878" y="1603"/>
                </a:cubicBezTo>
                <a:cubicBezTo>
                  <a:pt x="1752" y="1603"/>
                  <a:pt x="1752" y="1603"/>
                  <a:pt x="1752" y="1603"/>
                </a:cubicBezTo>
                <a:cubicBezTo>
                  <a:pt x="1752" y="1591"/>
                  <a:pt x="1752" y="1591"/>
                  <a:pt x="1752" y="1591"/>
                </a:cubicBezTo>
                <a:cubicBezTo>
                  <a:pt x="1843" y="1042"/>
                  <a:pt x="1843" y="1042"/>
                  <a:pt x="1843" y="1042"/>
                </a:cubicBezTo>
                <a:cubicBezTo>
                  <a:pt x="1969" y="1042"/>
                  <a:pt x="1969" y="1042"/>
                  <a:pt x="1969" y="1042"/>
                </a:cubicBezTo>
                <a:lnTo>
                  <a:pt x="1969" y="1053"/>
                </a:lnTo>
                <a:close/>
                <a:moveTo>
                  <a:pt x="1992" y="973"/>
                </a:moveTo>
                <a:lnTo>
                  <a:pt x="1992" y="973"/>
                </a:lnTo>
                <a:cubicBezTo>
                  <a:pt x="1855" y="973"/>
                  <a:pt x="1855" y="973"/>
                  <a:pt x="1855" y="973"/>
                </a:cubicBezTo>
                <a:cubicBezTo>
                  <a:pt x="1878" y="847"/>
                  <a:pt x="1878" y="847"/>
                  <a:pt x="1878" y="847"/>
                </a:cubicBezTo>
                <a:cubicBezTo>
                  <a:pt x="2003" y="847"/>
                  <a:pt x="2003" y="847"/>
                  <a:pt x="2003" y="847"/>
                </a:cubicBezTo>
                <a:lnTo>
                  <a:pt x="1992" y="9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318F161-3563-B64F-A285-C50C74F23CE9}"/>
              </a:ext>
            </a:extLst>
          </p:cNvPr>
          <p:cNvSpPr/>
          <p:nvPr/>
        </p:nvSpPr>
        <p:spPr>
          <a:xfrm>
            <a:off x="6746334" y="1713210"/>
            <a:ext cx="2135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Security management and SecOps threat hunting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50B0874-364B-0143-9A6C-E484FFC8F0F9}"/>
              </a:ext>
            </a:extLst>
          </p:cNvPr>
          <p:cNvSpPr txBox="1"/>
          <p:nvPr/>
        </p:nvSpPr>
        <p:spPr>
          <a:xfrm>
            <a:off x="116717" y="4419293"/>
            <a:ext cx="1371600" cy="2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A8B9C82-A827-AB45-B64F-6EB1F83FCBFB}"/>
              </a:ext>
            </a:extLst>
          </p:cNvPr>
          <p:cNvSpPr txBox="1"/>
          <p:nvPr/>
        </p:nvSpPr>
        <p:spPr>
          <a:xfrm>
            <a:off x="510165" y="4637815"/>
            <a:ext cx="978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Administrator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AF171C9-DAB4-794C-A2AF-CAFE5AD6FDBB}"/>
              </a:ext>
            </a:extLst>
          </p:cNvPr>
          <p:cNvSpPr txBox="1"/>
          <p:nvPr/>
        </p:nvSpPr>
        <p:spPr>
          <a:xfrm>
            <a:off x="116717" y="4202951"/>
            <a:ext cx="1371600" cy="24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Industry/Developer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907728B-60C6-7E44-9351-6D53ECEBCDD1}"/>
              </a:ext>
            </a:extLst>
          </p:cNvPr>
          <p:cNvSpPr txBox="1"/>
          <p:nvPr/>
        </p:nvSpPr>
        <p:spPr>
          <a:xfrm>
            <a:off x="176741" y="4854220"/>
            <a:ext cx="1311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Operations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E10C76-0EE7-B847-9C7B-2F3C6EBBA778}"/>
              </a:ext>
            </a:extLst>
          </p:cNvPr>
          <p:cNvSpPr txBox="1"/>
          <p:nvPr/>
        </p:nvSpPr>
        <p:spPr>
          <a:xfrm>
            <a:off x="6324522" y="5624015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Lake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086763-1FE1-B94A-9DA1-3E7D8DCA3FD8}"/>
              </a:ext>
            </a:extLst>
          </p:cNvPr>
          <p:cNvSpPr txBox="1"/>
          <p:nvPr/>
        </p:nvSpPr>
        <p:spPr>
          <a:xfrm>
            <a:off x="7348979" y="3413664"/>
            <a:ext cx="553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Firewall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2A7F2B-2741-0548-A9AE-425B08B3C44F}"/>
              </a:ext>
            </a:extLst>
          </p:cNvPr>
          <p:cNvSpPr txBox="1"/>
          <p:nvPr/>
        </p:nvSpPr>
        <p:spPr>
          <a:xfrm>
            <a:off x="8737533" y="3413664"/>
            <a:ext cx="394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A62335-C8BD-6B42-8693-C3373918B2F2}"/>
              </a:ext>
            </a:extLst>
          </p:cNvPr>
          <p:cNvSpPr txBox="1"/>
          <p:nvPr/>
        </p:nvSpPr>
        <p:spPr>
          <a:xfrm>
            <a:off x="9208135" y="3413664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A3827AA7-7A8C-B04F-A4E9-86EC8E5390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780764" y="3057428"/>
            <a:ext cx="325575" cy="299047"/>
          </a:xfrm>
          <a:prstGeom prst="rect">
            <a:avLst/>
          </a:prstGeom>
          <a:effectLst>
            <a:reflection blurRad="101600" stA="33000" endPos="55000" dist="38100" dir="5400000" sy="-100000" algn="bl" rotWithShape="0"/>
          </a:effec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875F3B0-3EDA-1047-A3D6-C52C58FA5473}"/>
              </a:ext>
            </a:extLst>
          </p:cNvPr>
          <p:cNvSpPr txBox="1"/>
          <p:nvPr/>
        </p:nvSpPr>
        <p:spPr>
          <a:xfrm>
            <a:off x="9941646" y="3413664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5BECE92-4498-B844-A2FA-5E3F835DD13D}"/>
              </a:ext>
            </a:extLst>
          </p:cNvPr>
          <p:cNvSpPr txBox="1"/>
          <p:nvPr/>
        </p:nvSpPr>
        <p:spPr>
          <a:xfrm>
            <a:off x="10325524" y="3413664"/>
            <a:ext cx="635109" cy="324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Rapid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C727B5-8B6A-9647-BF88-0CA58D443F97}"/>
              </a:ext>
            </a:extLst>
          </p:cNvPr>
          <p:cNvSpPr txBox="1"/>
          <p:nvPr/>
        </p:nvSpPr>
        <p:spPr>
          <a:xfrm>
            <a:off x="10826436" y="3413664"/>
            <a:ext cx="817853" cy="328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D97A6AF-D35E-384D-9B97-76C8184A5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206" y="3020539"/>
            <a:ext cx="486961" cy="42127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F5C6E40-B9F4-E04C-9A0A-4AB0DAC0EFE6}"/>
              </a:ext>
            </a:extLst>
          </p:cNvPr>
          <p:cNvSpPr txBox="1"/>
          <p:nvPr/>
        </p:nvSpPr>
        <p:spPr>
          <a:xfrm>
            <a:off x="1730623" y="3413664"/>
            <a:ext cx="330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XDR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C8F8FC-880C-EF4D-B5A9-91E21B557CBA}"/>
              </a:ext>
            </a:extLst>
          </p:cNvPr>
          <p:cNvGrpSpPr/>
          <p:nvPr/>
        </p:nvGrpSpPr>
        <p:grpSpPr>
          <a:xfrm>
            <a:off x="1741705" y="3021427"/>
            <a:ext cx="413619" cy="358385"/>
            <a:chOff x="6593684" y="3269385"/>
            <a:chExt cx="413619" cy="358385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1C75661-82A4-2E4F-A451-66C4B46FC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93684" y="3269385"/>
              <a:ext cx="413619" cy="358385"/>
            </a:xfrm>
            <a:prstGeom prst="rect">
              <a:avLst/>
            </a:prstGeom>
          </p:spPr>
        </p:pic>
        <p:pic>
          <p:nvPicPr>
            <p:cNvPr id="79" name="Picture 7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650C6E2-55E2-8B46-B269-C972F617E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1623" y="3394438"/>
              <a:ext cx="263492" cy="1211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9D1CAF2C-FC62-EB47-AC51-17B370276BC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080503" y="3130192"/>
            <a:ext cx="568716" cy="222600"/>
          </a:xfrm>
          <a:prstGeom prst="rect">
            <a:avLst/>
          </a:prstGeom>
          <a:effectLst>
            <a:reflection blurRad="6350" stA="16000" endPos="20000" dist="50800" dir="5400000" sy="-100000" algn="bl" rotWithShape="0"/>
          </a:effec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6698755E-64FB-8E4C-B8F2-E0F51DA85A1A}"/>
              </a:ext>
            </a:extLst>
          </p:cNvPr>
          <p:cNvSpPr txBox="1"/>
          <p:nvPr/>
        </p:nvSpPr>
        <p:spPr>
          <a:xfrm>
            <a:off x="8128090" y="3413664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C880996-CE33-F44A-8E3D-27E7E683606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544"/>
          <a:stretch/>
        </p:blipFill>
        <p:spPr>
          <a:xfrm>
            <a:off x="4924220" y="1368753"/>
            <a:ext cx="1705420" cy="96415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3A70B64-6658-4D47-8617-534CA3F305CC}"/>
              </a:ext>
            </a:extLst>
          </p:cNvPr>
          <p:cNvSpPr txBox="1"/>
          <p:nvPr/>
        </p:nvSpPr>
        <p:spPr>
          <a:xfrm>
            <a:off x="2808530" y="341366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823E6D-83B0-F14D-BB58-81BAA930E146}"/>
              </a:ext>
            </a:extLst>
          </p:cNvPr>
          <p:cNvCxnSpPr/>
          <p:nvPr/>
        </p:nvCxnSpPr>
        <p:spPr>
          <a:xfrm>
            <a:off x="1534510" y="3130192"/>
            <a:ext cx="0" cy="3018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25622BF4-1B70-AE46-9CBD-A066855B7DFD}"/>
              </a:ext>
            </a:extLst>
          </p:cNvPr>
          <p:cNvSpPr>
            <a:spLocks noChangeAspect="1"/>
          </p:cNvSpPr>
          <p:nvPr/>
        </p:nvSpPr>
        <p:spPr>
          <a:xfrm>
            <a:off x="1471454" y="4267273"/>
            <a:ext cx="128016" cy="128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254ADF7-E7BF-F847-A43C-68514742B467}"/>
              </a:ext>
            </a:extLst>
          </p:cNvPr>
          <p:cNvSpPr>
            <a:spLocks noChangeAspect="1"/>
          </p:cNvSpPr>
          <p:nvPr/>
        </p:nvSpPr>
        <p:spPr>
          <a:xfrm>
            <a:off x="1471454" y="4493243"/>
            <a:ext cx="128016" cy="128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87E5AA0-C69C-0A42-ABF4-DF21E79B8858}"/>
              </a:ext>
            </a:extLst>
          </p:cNvPr>
          <p:cNvSpPr>
            <a:spLocks noChangeAspect="1"/>
          </p:cNvSpPr>
          <p:nvPr/>
        </p:nvSpPr>
        <p:spPr>
          <a:xfrm>
            <a:off x="1471454" y="4698193"/>
            <a:ext cx="128016" cy="128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14DD2C7-264B-6044-8235-4E220A2EEAF0}"/>
              </a:ext>
            </a:extLst>
          </p:cNvPr>
          <p:cNvSpPr>
            <a:spLocks noChangeAspect="1"/>
          </p:cNvSpPr>
          <p:nvPr/>
        </p:nvSpPr>
        <p:spPr>
          <a:xfrm>
            <a:off x="1471454" y="4924164"/>
            <a:ext cx="128016" cy="1280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AFB7D1-A332-B349-8D7E-132354856981}"/>
              </a:ext>
            </a:extLst>
          </p:cNvPr>
          <p:cNvGrpSpPr/>
          <p:nvPr/>
        </p:nvGrpSpPr>
        <p:grpSpPr>
          <a:xfrm>
            <a:off x="2740886" y="3021427"/>
            <a:ext cx="487934" cy="358385"/>
            <a:chOff x="2740886" y="3024743"/>
            <a:chExt cx="487934" cy="358385"/>
          </a:xfrm>
        </p:grpSpPr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E1A34595-48E6-0A49-A508-DA50F357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78044" y="3024743"/>
              <a:ext cx="413619" cy="3583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7B99E7-1B2E-834D-860B-2B23B2CA2337}"/>
                </a:ext>
              </a:extLst>
            </p:cNvPr>
            <p:cNvSpPr txBox="1"/>
            <p:nvPr/>
          </p:nvSpPr>
          <p:spPr>
            <a:xfrm>
              <a:off x="2740886" y="3073130"/>
              <a:ext cx="4879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>
                  <a:ln>
                    <a:noFill/>
                  </a:ln>
                  <a:solidFill>
                    <a:srgbClr val="055BB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EDR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5CB6AE4-7039-471A-9003-4DEA1B493534}"/>
              </a:ext>
            </a:extLst>
          </p:cNvPr>
          <p:cNvSpPr/>
          <p:nvPr/>
        </p:nvSpPr>
        <p:spPr>
          <a:xfrm>
            <a:off x="1968520" y="3998869"/>
            <a:ext cx="9713311" cy="1218308"/>
          </a:xfrm>
          <a:prstGeom prst="rect">
            <a:avLst/>
          </a:prstGeom>
          <a:solidFill>
            <a:schemeClr val="accent1">
              <a:alpha val="42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6494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 INTELLIGENCE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54FF08C-D51F-47D3-BDFC-0169FA299A3B}"/>
              </a:ext>
            </a:extLst>
          </p:cNvPr>
          <p:cNvSpPr/>
          <p:nvPr/>
        </p:nvSpPr>
        <p:spPr>
          <a:xfrm>
            <a:off x="2047698" y="4464471"/>
            <a:ext cx="9568674" cy="695572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41F7BF6-91B5-452D-AD7A-C7637B9AC77F}"/>
              </a:ext>
            </a:extLst>
          </p:cNvPr>
          <p:cNvSpPr/>
          <p:nvPr/>
        </p:nvSpPr>
        <p:spPr>
          <a:xfrm>
            <a:off x="2106682" y="4519732"/>
            <a:ext cx="3101327" cy="57630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664482-2C8E-49FE-9DD2-03883E81B429}"/>
              </a:ext>
            </a:extLst>
          </p:cNvPr>
          <p:cNvSpPr/>
          <p:nvPr/>
        </p:nvSpPr>
        <p:spPr>
          <a:xfrm>
            <a:off x="8453176" y="4519732"/>
            <a:ext cx="3101327" cy="57630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Picture 1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28356C0-0465-4A79-83A8-D4874D9B74C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326" y="4676740"/>
            <a:ext cx="554709" cy="8965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3D39930C-3856-4237-90AC-F3EC186B825C}"/>
              </a:ext>
            </a:extLst>
          </p:cNvPr>
          <p:cNvSpPr txBox="1"/>
          <p:nvPr/>
        </p:nvSpPr>
        <p:spPr>
          <a:xfrm>
            <a:off x="9214086" y="4746485"/>
            <a:ext cx="1769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OPERATIONS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B53E67C-3CB2-41B1-B426-410847C1B042}"/>
              </a:ext>
            </a:extLst>
          </p:cNvPr>
          <p:cNvSpPr/>
          <p:nvPr/>
        </p:nvSpPr>
        <p:spPr>
          <a:xfrm>
            <a:off x="5271140" y="4519732"/>
            <a:ext cx="3101327" cy="57630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E8E2064-F65C-4627-A59C-FC9EF8E2319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080" y="4676740"/>
            <a:ext cx="554709" cy="896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E0B8D1E-9B70-4AC6-BF4A-C8199808E18C}"/>
              </a:ext>
            </a:extLst>
          </p:cNvPr>
          <p:cNvSpPr txBox="1"/>
          <p:nvPr/>
        </p:nvSpPr>
        <p:spPr>
          <a:xfrm>
            <a:off x="2674707" y="4746485"/>
            <a:ext cx="1773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 INTELLIGENCE</a:t>
            </a:r>
          </a:p>
        </p:txBody>
      </p:sp>
      <p:pic>
        <p:nvPicPr>
          <p:cNvPr id="125" name="Picture 12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C63E7EE-1B43-4DE9-8BB2-267FAEBADA3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510" y="4676740"/>
            <a:ext cx="554709" cy="8965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DB42FD2E-2CF7-4895-903F-65790051E3A0}"/>
              </a:ext>
            </a:extLst>
          </p:cNvPr>
          <p:cNvSpPr txBox="1"/>
          <p:nvPr/>
        </p:nvSpPr>
        <p:spPr>
          <a:xfrm>
            <a:off x="6615379" y="4746485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EB4E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D5911CC-77EA-4E11-919E-8A76D3286B52}"/>
              </a:ext>
            </a:extLst>
          </p:cNvPr>
          <p:cNvSpPr txBox="1"/>
          <p:nvPr/>
        </p:nvSpPr>
        <p:spPr>
          <a:xfrm>
            <a:off x="6066547" y="4103209"/>
            <a:ext cx="1502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THREAT INTELLIGENCE</a:t>
            </a:r>
          </a:p>
        </p:txBody>
      </p:sp>
    </p:spTree>
    <p:extLst>
      <p:ext uri="{BB962C8B-B14F-4D97-AF65-F5344CB8AC3E}">
        <p14:creationId xmlns:p14="http://schemas.microsoft.com/office/powerpoint/2010/main" val="15019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6" grpId="0"/>
      <p:bldP spid="27" grpId="0"/>
      <p:bldP spid="28" grpId="0"/>
      <p:bldP spid="40" grpId="0" animBg="1"/>
      <p:bldP spid="41" grpId="0" animBg="1"/>
      <p:bldP spid="42" grpId="0" animBg="1"/>
      <p:bldP spid="56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107" grpId="0" animBg="1"/>
      <p:bldP spid="108" grpId="0" animBg="1"/>
      <p:bldP spid="120" grpId="0"/>
      <p:bldP spid="121" grpId="0"/>
      <p:bldP spid="122" grpId="0"/>
      <p:bldP spid="123" grpId="0"/>
      <p:bldP spid="124" grpId="0"/>
      <p:bldP spid="82" grpId="0"/>
      <p:bldP spid="88" grpId="0"/>
      <p:bldP spid="94" grpId="0"/>
      <p:bldP spid="95" grpId="0"/>
      <p:bldP spid="99" grpId="0"/>
      <p:bldP spid="100" grpId="0"/>
      <p:bldP spid="90" grpId="0"/>
      <p:bldP spid="89" grpId="0"/>
      <p:bldP spid="92" grpId="0"/>
      <p:bldP spid="109" grpId="0"/>
      <p:bldP spid="55" grpId="0" animBg="1"/>
      <p:bldP spid="110" grpId="0" animBg="1"/>
      <p:bldP spid="112" grpId="0" animBg="1"/>
      <p:bldP spid="114" grpId="0" animBg="1"/>
      <p:bldP spid="101" grpId="0" animBg="1"/>
      <p:bldP spid="103" grpId="0" animBg="1"/>
      <p:bldP spid="104" grpId="0" animBg="1"/>
      <p:bldP spid="105" grpId="0" animBg="1"/>
      <p:bldP spid="116" grpId="0"/>
      <p:bldP spid="117" grpId="0" animBg="1"/>
      <p:bldP spid="119" grpId="0"/>
      <p:bldP spid="126" grpId="0"/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7883F-8BDD-43AC-B5F0-6085EB8F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and Solve Issues </a:t>
            </a:r>
            <a:r>
              <a:rPr lang="en-US" i="1" dirty="0"/>
              <a:t>Faster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BCEAE-A25B-4FAF-91A0-DD48D500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3A3C1-1B27-4C44-B398-8CBB92D3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9" y="1332335"/>
            <a:ext cx="4951971" cy="49676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</a:rPr>
              <a:t>Detections and Investigations</a:t>
            </a:r>
          </a:p>
          <a:p>
            <a:r>
              <a:rPr lang="en-US" sz="1800" dirty="0"/>
              <a:t>Give admins the context they need</a:t>
            </a:r>
          </a:p>
          <a:p>
            <a:endParaRPr lang="en-US" sz="1800" dirty="0"/>
          </a:p>
          <a:p>
            <a:r>
              <a:rPr lang="en-US" sz="1800" dirty="0"/>
              <a:t>Provide detailed, tailored data</a:t>
            </a:r>
          </a:p>
          <a:p>
            <a:endParaRPr lang="en-US" sz="1800" dirty="0"/>
          </a:p>
          <a:p>
            <a:r>
              <a:rPr lang="en-US" sz="1800" dirty="0"/>
              <a:t>Make information actionable</a:t>
            </a:r>
          </a:p>
          <a:p>
            <a:endParaRPr lang="en-US" sz="1800" dirty="0"/>
          </a:p>
          <a:p>
            <a:r>
              <a:rPr lang="en-US" sz="1800" dirty="0"/>
              <a:t>Streamline collaboration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764DEC-D1D3-429C-A777-B5B0FCB0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284" y="1332335"/>
            <a:ext cx="7768785" cy="4537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26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943-3A29-45A9-9865-BDB783C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85" y="2831462"/>
            <a:ext cx="11301984" cy="914400"/>
          </a:xfrm>
        </p:spPr>
        <p:txBody>
          <a:bodyPr>
            <a:normAutofit/>
          </a:bodyPr>
          <a:lstStyle/>
          <a:p>
            <a:pPr algn="ctr" fontAlgn="ctr"/>
            <a:r>
              <a:rPr lang="vi-VN" dirty="0">
                <a:solidFill>
                  <a:schemeClr val="bg1"/>
                </a:solidFill>
              </a:rPr>
              <a:t>So sánh XDR và SIEM?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06040-A8C0-47AB-93FF-74869DD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SG Lab Report | Nasuni">
            <a:extLst>
              <a:ext uri="{FF2B5EF4-FFF2-40B4-BE49-F238E27FC236}">
                <a16:creationId xmlns:a16="http://schemas.microsoft.com/office/drawing/2014/main" id="{7C2C0DAC-33E6-4CE6-997C-893C9E9D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870" y="5816475"/>
            <a:ext cx="1223284" cy="8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D206C-D8E3-41A2-8B0F-B9851918F5DC}"/>
              </a:ext>
            </a:extLst>
          </p:cNvPr>
          <p:cNvSpPr txBox="1"/>
          <p:nvPr/>
        </p:nvSpPr>
        <p:spPr>
          <a:xfrm>
            <a:off x="844488" y="6295692"/>
            <a:ext cx="9732717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—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ESG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research on The Impact of XDR in the Modern SOC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Nov-2020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C17A5-8F76-4492-9B2A-BF458F42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435" y="16042"/>
            <a:ext cx="8695130" cy="63749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5792D7-412C-4025-9BAE-96CF8836ACE7}"/>
              </a:ext>
            </a:extLst>
          </p:cNvPr>
          <p:cNvSpPr/>
          <p:nvPr/>
        </p:nvSpPr>
        <p:spPr>
          <a:xfrm>
            <a:off x="4445000" y="495300"/>
            <a:ext cx="2540000" cy="254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CD72D6-1AD3-49E7-9918-19175C11ACD7}"/>
              </a:ext>
            </a:extLst>
          </p:cNvPr>
          <p:cNvSpPr/>
          <p:nvPr/>
        </p:nvSpPr>
        <p:spPr>
          <a:xfrm>
            <a:off x="1905000" y="914400"/>
            <a:ext cx="5080000" cy="4191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DA7E89-6CB6-431F-9D80-ADF0E035377A}"/>
              </a:ext>
            </a:extLst>
          </p:cNvPr>
          <p:cNvSpPr/>
          <p:nvPr/>
        </p:nvSpPr>
        <p:spPr>
          <a:xfrm>
            <a:off x="1892300" y="3937000"/>
            <a:ext cx="5080000" cy="330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E7FDC5-3F38-4A1E-AC6F-DB5180BA5733}"/>
              </a:ext>
            </a:extLst>
          </p:cNvPr>
          <p:cNvSpPr/>
          <p:nvPr/>
        </p:nvSpPr>
        <p:spPr>
          <a:xfrm>
            <a:off x="4127500" y="4432300"/>
            <a:ext cx="2832100" cy="330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53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BDCC6FD-80E3-924B-BD70-1C6764C7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529A4-9354-4E36-90BF-18F909D5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589577"/>
            <a:ext cx="2007139" cy="467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50FF8-E0E8-4732-8A04-22D883581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1379783"/>
            <a:ext cx="5734050" cy="4533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C1E81F-AD7F-4282-A93E-606399B225D8}"/>
              </a:ext>
            </a:extLst>
          </p:cNvPr>
          <p:cNvSpPr txBox="1"/>
          <p:nvPr/>
        </p:nvSpPr>
        <p:spPr>
          <a:xfrm>
            <a:off x="1847849" y="6236710"/>
            <a:ext cx="9732717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ts val="3660"/>
              </a:lnSpc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—Forrester Report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 Security Market Definitions Tell Practitioners”, Sept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-2021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549ADC-1A10-4F22-A6C4-0E627228318F}"/>
              </a:ext>
            </a:extLst>
          </p:cNvPr>
          <p:cNvSpPr/>
          <p:nvPr/>
        </p:nvSpPr>
        <p:spPr>
          <a:xfrm>
            <a:off x="571500" y="3505200"/>
            <a:ext cx="2387600" cy="3828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AEC842E9-AB48-40E7-B8F4-448DAAB00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23527"/>
              </p:ext>
            </p:extLst>
          </p:nvPr>
        </p:nvGraphicFramePr>
        <p:xfrm>
          <a:off x="2755899" y="172461"/>
          <a:ext cx="9303289" cy="6144088"/>
        </p:xfrm>
        <a:graphic>
          <a:graphicData uri="http://schemas.openxmlformats.org/drawingml/2006/table">
            <a:tbl>
              <a:tblPr firstRow="1" bandRow="1">
                <a:effectLst>
                  <a:outerShdw blurRad="393700" dist="38100" dir="8100000" sx="102000" sy="102000" algn="tr" rotWithShape="0">
                    <a:prstClr val="black">
                      <a:alpha val="51000"/>
                    </a:prstClr>
                  </a:outerShdw>
                </a:effectLst>
                <a:tableStyleId>{5C22544A-7EE6-4342-B048-85BDC9FD1C3A}</a:tableStyleId>
              </a:tblPr>
              <a:tblGrid>
                <a:gridCol w="496861">
                  <a:extLst>
                    <a:ext uri="{9D8B030D-6E8A-4147-A177-3AD203B41FA5}">
                      <a16:colId xmlns:a16="http://schemas.microsoft.com/office/drawing/2014/main" val="2417136084"/>
                    </a:ext>
                  </a:extLst>
                </a:gridCol>
                <a:gridCol w="4403214">
                  <a:extLst>
                    <a:ext uri="{9D8B030D-6E8A-4147-A177-3AD203B41FA5}">
                      <a16:colId xmlns:a16="http://schemas.microsoft.com/office/drawing/2014/main" val="3474857790"/>
                    </a:ext>
                  </a:extLst>
                </a:gridCol>
                <a:gridCol w="4403214">
                  <a:extLst>
                    <a:ext uri="{9D8B030D-6E8A-4147-A177-3AD203B41FA5}">
                      <a16:colId xmlns:a16="http://schemas.microsoft.com/office/drawing/2014/main" val="2734277243"/>
                    </a:ext>
                  </a:extLst>
                </a:gridCol>
              </a:tblGrid>
              <a:tr h="48203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Security Analytics 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719789"/>
                  </a:ext>
                </a:extLst>
              </a:tr>
              <a:tr h="517849">
                <a:tc rowSpan="5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Architecture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Based on data normalization +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Based on </a:t>
                      </a:r>
                      <a:r>
                        <a:rPr lang="en-US" sz="2000" b="1" dirty="0" err="1"/>
                        <a:t>EDR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195599"/>
                  </a:ext>
                </a:extLst>
              </a:tr>
              <a:tr h="5671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MITRE </a:t>
                      </a:r>
                      <a:r>
                        <a:rPr lang="en-US" sz="2000" dirty="0" err="1"/>
                        <a:t>ATT&amp;CK</a:t>
                      </a:r>
                      <a:r>
                        <a:rPr lang="en-US" sz="2000" dirty="0"/>
                        <a:t> alignment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MITRE </a:t>
                      </a:r>
                      <a:r>
                        <a:rPr lang="en-US" sz="2000" dirty="0" err="1"/>
                        <a:t>ATT&amp;CK</a:t>
                      </a:r>
                      <a:r>
                        <a:rPr lang="en-US" sz="2000" dirty="0"/>
                        <a:t> alignment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2723938"/>
                  </a:ext>
                </a:extLst>
              </a:tr>
              <a:tr h="5671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Detections architected on log sources + alerts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Detections architected on high-efficacy telemetry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748448"/>
                  </a:ext>
                </a:extLst>
              </a:tr>
              <a:tr h="652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SOAR integrated response via playbooks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Native response and automated recommendations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544195"/>
                  </a:ext>
                </a:extLst>
              </a:tr>
              <a:tr h="517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Relies on integrations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Augments existing capabilities with integrations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995232"/>
                  </a:ext>
                </a:extLst>
              </a:tr>
              <a:tr h="517849"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Outcomes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Investigation via querying and correlating alerts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Investigation via automated RCA and querying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4270201"/>
                  </a:ext>
                </a:extLst>
              </a:tr>
              <a:tr h="517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Threat hunting via querying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Threat hunting via querying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957449"/>
                  </a:ext>
                </a:extLst>
              </a:tr>
              <a:tr h="517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Governance, Risk management, and Compliance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794283"/>
                  </a:ext>
                </a:extLst>
              </a:tr>
              <a:tr h="517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Dashboard and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177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087759-E4AE-4787-841D-1B72071E8E57}"/>
              </a:ext>
            </a:extLst>
          </p:cNvPr>
          <p:cNvSpPr txBox="1"/>
          <p:nvPr/>
        </p:nvSpPr>
        <p:spPr>
          <a:xfrm>
            <a:off x="204865" y="1763768"/>
            <a:ext cx="11782269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XDR fills 03 gaps of SIEM: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Detection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XDR prioritizes the data used for detection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Sophos Sans Light" pitchFamily="2" charset="0"/>
              </a:rPr>
              <a:t>Investigation</a:t>
            </a:r>
            <a:r>
              <a:rPr lang="en-US" sz="3600" dirty="0">
                <a:solidFill>
                  <a:schemeClr val="bg1"/>
                </a:solidFill>
                <a:latin typeface="Sophos Sans Light" pitchFamily="2" charset="0"/>
              </a:rPr>
              <a:t>:</a:t>
            </a:r>
            <a:r>
              <a:rPr lang="en-US" sz="3600" b="1" i="1" dirty="0">
                <a:solidFill>
                  <a:schemeClr val="bg1"/>
                </a:solidFill>
                <a:latin typeface="Sophos Sans Light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ophos Sans Light" pitchFamily="2" charset="0"/>
              </a:rPr>
              <a:t>automated root cause analysis, larger context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Sophos Sans Light" pitchFamily="2" charset="0"/>
              </a:rPr>
              <a:t>Response</a:t>
            </a:r>
            <a:r>
              <a:rPr lang="en-US" sz="3600" dirty="0">
                <a:solidFill>
                  <a:schemeClr val="bg1"/>
                </a:solidFill>
                <a:latin typeface="Sophos Sans Light" pitchFamily="2" charset="0"/>
              </a:rPr>
              <a:t>:</a:t>
            </a:r>
            <a:r>
              <a:rPr lang="en-US" sz="3600" b="1" i="1" dirty="0">
                <a:solidFill>
                  <a:schemeClr val="bg1"/>
                </a:solidFill>
                <a:latin typeface="Sophos Sans Light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ophos Sans Light" pitchFamily="2" charset="0"/>
              </a:rPr>
              <a:t>Completely and Quickly. Recommended (maybe automated) actions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DFFF1CBE-F0F2-45FA-8856-29851B8B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19" y="163028"/>
            <a:ext cx="11301984" cy="914400"/>
          </a:xfrm>
        </p:spPr>
        <p:txBody>
          <a:bodyPr/>
          <a:lstStyle/>
          <a:p>
            <a:r>
              <a:rPr lang="en-US" b="1" dirty="0"/>
              <a:t>In summary 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0AB52-DABC-4803-A616-293E1ACA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74" y="5780572"/>
            <a:ext cx="1699571" cy="464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99C57-1C05-4B52-A504-024BD409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87" y="5780572"/>
            <a:ext cx="2007139" cy="467179"/>
          </a:xfrm>
          <a:prstGeom prst="rect">
            <a:avLst/>
          </a:prstGeom>
        </p:spPr>
      </p:pic>
      <p:pic>
        <p:nvPicPr>
          <p:cNvPr id="7" name="Picture 4" descr="ESG Lab Report | Nasuni">
            <a:extLst>
              <a:ext uri="{FF2B5EF4-FFF2-40B4-BE49-F238E27FC236}">
                <a16:creationId xmlns:a16="http://schemas.microsoft.com/office/drawing/2014/main" id="{8835809D-1A59-444C-BF3B-D44FB9BA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51" y="5656006"/>
            <a:ext cx="973962" cy="7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9535-221A-4F3A-B571-1E60FE082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8982" y="759699"/>
            <a:ext cx="4987636" cy="261386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Nội dung</a:t>
            </a:r>
            <a:br>
              <a:rPr lang="en-US" sz="6600" dirty="0"/>
            </a:b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DEFF1-BE40-42AC-A365-11E368C23E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502" y="1994136"/>
            <a:ext cx="10551547" cy="28697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Xu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hướng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bảo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vệ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máy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trạm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trong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sym typeface="Wingdings" panose="05000000000000000000" pitchFamily="2" charset="2"/>
              </a:rPr>
              <a:t>năm</a:t>
            </a:r>
            <a:r>
              <a:rPr lang="en-US" sz="3200" b="0" dirty="0">
                <a:solidFill>
                  <a:schemeClr val="bg1"/>
                </a:solidFill>
                <a:sym typeface="Wingdings" panose="05000000000000000000" pitchFamily="2" charset="2"/>
              </a:rPr>
              <a:t> 2022</a:t>
            </a:r>
          </a:p>
          <a:p>
            <a:pPr marL="514350" indent="-514350">
              <a:buFont typeface="Arial"/>
              <a:buAutoNum type="arabicPeriod"/>
            </a:pPr>
            <a:r>
              <a:rPr lang="en-US" sz="3200" b="0" dirty="0" err="1">
                <a:solidFill>
                  <a:schemeClr val="bg1"/>
                </a:solidFill>
              </a:rPr>
              <a:t>Giới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thiệu</a:t>
            </a:r>
            <a:r>
              <a:rPr lang="en-US" sz="3200" b="0" dirty="0">
                <a:solidFill>
                  <a:schemeClr val="bg1"/>
                </a:solidFill>
              </a:rPr>
              <a:t> Sophos XDR </a:t>
            </a:r>
            <a:r>
              <a:rPr lang="en-US" sz="3200" b="0" dirty="0" err="1">
                <a:solidFill>
                  <a:schemeClr val="bg1"/>
                </a:solidFill>
              </a:rPr>
              <a:t>và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hệ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sinh</a:t>
            </a:r>
            <a:r>
              <a:rPr lang="en-US" sz="3200" b="0" dirty="0">
                <a:solidFill>
                  <a:schemeClr val="bg1"/>
                </a:solidFill>
              </a:rPr>
              <a:t> </a:t>
            </a:r>
            <a:r>
              <a:rPr lang="en-US" sz="3200" b="0" dirty="0" err="1">
                <a:solidFill>
                  <a:schemeClr val="bg1"/>
                </a:solidFill>
              </a:rPr>
              <a:t>thái</a:t>
            </a:r>
            <a:r>
              <a:rPr lang="en-US" sz="3200" b="0" dirty="0">
                <a:solidFill>
                  <a:schemeClr val="bg1"/>
                </a:solidFill>
              </a:rPr>
              <a:t> Sophos ACE</a:t>
            </a:r>
          </a:p>
          <a:p>
            <a:pPr marL="514350" indent="-514350">
              <a:buAutoNum type="arabicPeriod"/>
            </a:pPr>
            <a:r>
              <a:rPr lang="en-US" sz="3200" b="0" dirty="0">
                <a:solidFill>
                  <a:schemeClr val="bg1"/>
                </a:solidFill>
              </a:rPr>
              <a:t>Q&amp;A</a:t>
            </a:r>
          </a:p>
          <a:p>
            <a:pPr marL="514350" indent="-514350">
              <a:buAutoNum type="arabicPeriod"/>
            </a:pPr>
            <a:r>
              <a:rPr lang="en-US" sz="3200" b="0" dirty="0" err="1">
                <a:solidFill>
                  <a:schemeClr val="bg1"/>
                </a:solidFill>
              </a:rPr>
              <a:t>MiniGame</a:t>
            </a:r>
            <a:endParaRPr lang="en-US" sz="3200" b="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52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943-3A29-45A9-9865-BDB783C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85" y="2831462"/>
            <a:ext cx="11301984" cy="914400"/>
          </a:xfrm>
        </p:spPr>
        <p:txBody>
          <a:bodyPr>
            <a:normAutofit/>
          </a:bodyPr>
          <a:lstStyle/>
          <a:p>
            <a:pPr algn="ctr" fontAlgn="ctr"/>
            <a:r>
              <a:rPr lang="vi-VN" dirty="0">
                <a:solidFill>
                  <a:schemeClr val="bg1"/>
                </a:solidFill>
              </a:rPr>
              <a:t>Nên lựa chọn giải pháp nào cho doanh nghiệp?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06040-A8C0-47AB-93FF-74869DD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6E5C5A-C5DA-6D46-8A0F-E702B8EC9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1636" y="985945"/>
            <a:ext cx="5813536" cy="539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26D66-B01B-014A-858A-8957A4F6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Security Trade-Off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A0232C-CB6D-FB47-916F-343789088412}"/>
              </a:ext>
            </a:extLst>
          </p:cNvPr>
          <p:cNvSpPr/>
          <p:nvPr/>
        </p:nvSpPr>
        <p:spPr>
          <a:xfrm>
            <a:off x="2879938" y="5457175"/>
            <a:ext cx="2885111" cy="635272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Investment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C69F5C-5D6A-5D42-B6D7-7EFDBE951C76}"/>
              </a:ext>
            </a:extLst>
          </p:cNvPr>
          <p:cNvSpPr/>
          <p:nvPr/>
        </p:nvSpPr>
        <p:spPr>
          <a:xfrm>
            <a:off x="6182392" y="4585711"/>
            <a:ext cx="2885111" cy="6352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Risk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EB198-7D04-9A4E-837E-26ED7A40F963}"/>
              </a:ext>
            </a:extLst>
          </p:cNvPr>
          <p:cNvSpPr/>
          <p:nvPr/>
        </p:nvSpPr>
        <p:spPr>
          <a:xfrm>
            <a:off x="8775679" y="2344599"/>
            <a:ext cx="2946435" cy="133882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Improve Security Posture</a:t>
            </a: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Prevent data loss</a:t>
            </a: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Block attacks</a:t>
            </a: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Deny hackers</a:t>
            </a: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0D79AF-9715-D44D-9068-C1A166F9507C}"/>
              </a:ext>
            </a:extLst>
          </p:cNvPr>
          <p:cNvSpPr/>
          <p:nvPr/>
        </p:nvSpPr>
        <p:spPr>
          <a:xfrm>
            <a:off x="1704096" y="3472015"/>
            <a:ext cx="2946435" cy="10895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Reduce IT Costs</a:t>
            </a: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Headcount</a:t>
            </a: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Opex</a:t>
            </a:r>
            <a:endParaRPr lang="en-US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4310" indent="-19431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Capex</a:t>
            </a:r>
          </a:p>
        </p:txBody>
      </p:sp>
    </p:spTree>
    <p:extLst>
      <p:ext uri="{BB962C8B-B14F-4D97-AF65-F5344CB8AC3E}">
        <p14:creationId xmlns:p14="http://schemas.microsoft.com/office/powerpoint/2010/main" val="516361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906282B6-CFBC-4E40-934B-C9EA0631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DA9C-0978-EE47-B544-15FE77EDF2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5BB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5BB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911BED5-E4D9-6743-991B-61B9EFCF7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13" y="3274939"/>
            <a:ext cx="3848001" cy="16244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EE0DCEA-E133-594C-B51E-2344B18C668F}"/>
              </a:ext>
            </a:extLst>
          </p:cNvPr>
          <p:cNvSpPr txBox="1"/>
          <p:nvPr/>
        </p:nvSpPr>
        <p:spPr>
          <a:xfrm>
            <a:off x="9208239" y="2566731"/>
            <a:ext cx="1604928" cy="656270"/>
          </a:xfrm>
          <a:prstGeom prst="rect">
            <a:avLst/>
          </a:prstGeom>
          <a:noFill/>
        </p:spPr>
        <p:txBody>
          <a:bodyPr wrap="non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8300"/>
                </a:solidFill>
                <a:latin typeface="Sophos Sans Thin" pitchFamily="2" charset="0"/>
                <a:cs typeface="Arial" panose="020B0604020202020204" pitchFamily="34" charset="0"/>
              </a:rPr>
              <a:t>X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Sophos Sans Thin" pitchFamily="2" charset="0"/>
                <a:ea typeface="+mn-ea"/>
                <a:cs typeface="Arial" panose="020B0604020202020204" pitchFamily="34" charset="0"/>
              </a:rPr>
              <a:t>DR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8300"/>
              </a:solidFill>
              <a:effectLst/>
              <a:uLnTx/>
              <a:uFillTx/>
              <a:latin typeface="Sophos Sans Thin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96A53F-5EFA-A542-BCC6-964CB5C5448C}"/>
              </a:ext>
            </a:extLst>
          </p:cNvPr>
          <p:cNvSpPr txBox="1"/>
          <p:nvPr/>
        </p:nvSpPr>
        <p:spPr>
          <a:xfrm>
            <a:off x="9071183" y="4009675"/>
            <a:ext cx="1879041" cy="667170"/>
          </a:xfrm>
          <a:prstGeom prst="rect">
            <a:avLst/>
          </a:prstGeom>
          <a:noFill/>
        </p:spPr>
        <p:txBody>
          <a:bodyPr wrap="non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F8400"/>
                    </a:gs>
                    <a:gs pos="80000">
                      <a:srgbClr val="00B050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Sophos Sans" pitchFamily="2" charset="0"/>
                <a:ea typeface="+mn-ea"/>
                <a:cs typeface="Arial" panose="020B0604020202020204" pitchFamily="34" charset="0"/>
              </a:rPr>
              <a:t>MTR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E5A50-0626-BE4E-B475-D3FCEEDD8A0B}"/>
              </a:ext>
            </a:extLst>
          </p:cNvPr>
          <p:cNvSpPr txBox="1"/>
          <p:nvPr/>
        </p:nvSpPr>
        <p:spPr>
          <a:xfrm>
            <a:off x="5641384" y="2244056"/>
            <a:ext cx="261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Do it yourself?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78D811-4DC1-EB4B-B4FE-35CBD0C42382}"/>
              </a:ext>
            </a:extLst>
          </p:cNvPr>
          <p:cNvCxnSpPr>
            <a:cxnSpLocks/>
          </p:cNvCxnSpPr>
          <p:nvPr/>
        </p:nvCxnSpPr>
        <p:spPr>
          <a:xfrm>
            <a:off x="5641383" y="2831995"/>
            <a:ext cx="277936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7A031E0-7D33-2746-B9FB-D410C261594C}"/>
              </a:ext>
            </a:extLst>
          </p:cNvPr>
          <p:cNvSpPr txBox="1"/>
          <p:nvPr/>
        </p:nvSpPr>
        <p:spPr>
          <a:xfrm>
            <a:off x="5641384" y="3625501"/>
            <a:ext cx="258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Done for you?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FA593FB-88E8-5E4E-84C8-71B8F7168290}"/>
              </a:ext>
            </a:extLst>
          </p:cNvPr>
          <p:cNvCxnSpPr>
            <a:cxnSpLocks/>
          </p:cNvCxnSpPr>
          <p:nvPr/>
        </p:nvCxnSpPr>
        <p:spPr>
          <a:xfrm>
            <a:off x="5641383" y="4213441"/>
            <a:ext cx="277936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748A552-C31A-C045-B570-7B1BD0818433}"/>
              </a:ext>
            </a:extLst>
          </p:cNvPr>
          <p:cNvSpPr txBox="1"/>
          <p:nvPr/>
        </p:nvSpPr>
        <p:spPr>
          <a:xfrm>
            <a:off x="5641384" y="2848490"/>
            <a:ext cx="261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Product only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57DA73-FFB5-1540-90DA-FAF94A662E9C}"/>
              </a:ext>
            </a:extLst>
          </p:cNvPr>
          <p:cNvSpPr txBox="1"/>
          <p:nvPr/>
        </p:nvSpPr>
        <p:spPr>
          <a:xfrm>
            <a:off x="5641384" y="4229935"/>
            <a:ext cx="258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+ Service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B6A7C-6A0F-1F4C-8195-1D94E927E03C}"/>
              </a:ext>
            </a:extLst>
          </p:cNvPr>
          <p:cNvSpPr txBox="1"/>
          <p:nvPr/>
        </p:nvSpPr>
        <p:spPr>
          <a:xfrm>
            <a:off x="9110457" y="5597691"/>
            <a:ext cx="1879040" cy="38792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phos Sans" pitchFamily="2" charset="0"/>
                <a:ea typeface="+mn-ea"/>
                <a:cs typeface="Arial" panose="020B0604020202020204" pitchFamily="34" charset="0"/>
              </a:rPr>
              <a:t>RR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ophos Sans" pitchFamily="2" charset="0"/>
                <a:ea typeface="+mn-ea"/>
                <a:cs typeface="Arial" panose="020B0604020202020204" pitchFamily="34" charset="0"/>
              </a:rPr>
              <a:t>Rapid Response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Sophos San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82818-2134-4447-820D-ACD6701F2212}"/>
              </a:ext>
            </a:extLst>
          </p:cNvPr>
          <p:cNvSpPr txBox="1"/>
          <p:nvPr/>
        </p:nvSpPr>
        <p:spPr>
          <a:xfrm>
            <a:off x="5563335" y="5030011"/>
            <a:ext cx="293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During an incident?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E9D92D-2D0A-F34A-B603-95FD5874C087}"/>
              </a:ext>
            </a:extLst>
          </p:cNvPr>
          <p:cNvCxnSpPr>
            <a:cxnSpLocks/>
          </p:cNvCxnSpPr>
          <p:nvPr/>
        </p:nvCxnSpPr>
        <p:spPr>
          <a:xfrm>
            <a:off x="5641383" y="5603077"/>
            <a:ext cx="2779363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35FFD8-9722-1546-A2F5-1845EFB1C94C}"/>
              </a:ext>
            </a:extLst>
          </p:cNvPr>
          <p:cNvSpPr txBox="1"/>
          <p:nvPr/>
        </p:nvSpPr>
        <p:spPr>
          <a:xfrm>
            <a:off x="5641384" y="5619571"/>
            <a:ext cx="258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phos Sans Light" pitchFamily="2" charset="0"/>
                <a:ea typeface="+mn-ea"/>
                <a:cs typeface="+mn-cs"/>
              </a:rPr>
              <a:t>+ Service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70A9A-AA3A-4044-9FEE-DA0A8AA52944}"/>
              </a:ext>
            </a:extLst>
          </p:cNvPr>
          <p:cNvSpPr/>
          <p:nvPr/>
        </p:nvSpPr>
        <p:spPr>
          <a:xfrm>
            <a:off x="420130" y="1254922"/>
            <a:ext cx="4027884" cy="82934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phos Sans Light" pitchFamily="2" charset="0"/>
              </a:rPr>
              <a:t>Protection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9E2553-EF07-8543-B703-ABC97165B1FF}"/>
              </a:ext>
            </a:extLst>
          </p:cNvPr>
          <p:cNvSpPr/>
          <p:nvPr/>
        </p:nvSpPr>
        <p:spPr>
          <a:xfrm>
            <a:off x="5013812" y="1254922"/>
            <a:ext cx="6663322" cy="829340"/>
          </a:xfrm>
          <a:prstGeom prst="rect">
            <a:avLst/>
          </a:prstGeom>
          <a:noFill/>
          <a:ln w="28575">
            <a:gradFill flip="none" rotWithShape="1">
              <a:gsLst>
                <a:gs pos="50000">
                  <a:schemeClr val="accent3"/>
                </a:gs>
                <a:gs pos="51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phos Sans Light" pitchFamily="2" charset="0"/>
              </a:rPr>
              <a:t>Detection and Response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B17778-A8E6-7144-99A1-6723BF1399CE}"/>
              </a:ext>
            </a:extLst>
          </p:cNvPr>
          <p:cNvCxnSpPr>
            <a:cxnSpLocks/>
          </p:cNvCxnSpPr>
          <p:nvPr/>
        </p:nvCxnSpPr>
        <p:spPr>
          <a:xfrm>
            <a:off x="5011386" y="1259614"/>
            <a:ext cx="6665748" cy="3387"/>
          </a:xfrm>
          <a:prstGeom prst="line">
            <a:avLst/>
          </a:prstGeom>
          <a:ln w="38100">
            <a:gradFill flip="none" rotWithShape="1">
              <a:gsLst>
                <a:gs pos="32000">
                  <a:srgbClr val="FF8400"/>
                </a:gs>
                <a:gs pos="87000">
                  <a:srgbClr val="00B05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721087-DD6E-AD43-8CD4-A496B0B63AD0}"/>
              </a:ext>
            </a:extLst>
          </p:cNvPr>
          <p:cNvCxnSpPr/>
          <p:nvPr/>
        </p:nvCxnSpPr>
        <p:spPr>
          <a:xfrm flipV="1">
            <a:off x="5011386" y="2079570"/>
            <a:ext cx="6665748" cy="9384"/>
          </a:xfrm>
          <a:prstGeom prst="line">
            <a:avLst/>
          </a:prstGeom>
          <a:ln w="38100">
            <a:gradFill flip="none" rotWithShape="1">
              <a:gsLst>
                <a:gs pos="32000">
                  <a:srgbClr val="FF8400"/>
                </a:gs>
                <a:gs pos="87000">
                  <a:srgbClr val="00B05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943-3A29-45A9-9865-BDB783C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85" y="2831462"/>
            <a:ext cx="11301984" cy="914400"/>
          </a:xfrm>
        </p:spPr>
        <p:txBody>
          <a:bodyPr>
            <a:normAutofit/>
          </a:bodyPr>
          <a:lstStyle/>
          <a:p>
            <a:pPr algn="ctr" fontAlgn="ctr"/>
            <a:r>
              <a:rPr lang="vi-VN" dirty="0">
                <a:solidFill>
                  <a:schemeClr val="bg1"/>
                </a:solidFill>
              </a:rPr>
              <a:t>Bản quyền tính như thế nào?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06040-A8C0-47AB-93FF-74869DD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3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A783F0E-5076-6D43-A653-5B265024ACF3}"/>
              </a:ext>
            </a:extLst>
          </p:cNvPr>
          <p:cNvSpPr/>
          <p:nvPr/>
        </p:nvSpPr>
        <p:spPr>
          <a:xfrm>
            <a:off x="8837243" y="1083943"/>
            <a:ext cx="1877879" cy="960972"/>
          </a:xfrm>
          <a:prstGeom prst="roundRect">
            <a:avLst>
              <a:gd name="adj" fmla="val 21394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7" name="Pentagon 146">
            <a:extLst>
              <a:ext uri="{FF2B5EF4-FFF2-40B4-BE49-F238E27FC236}">
                <a16:creationId xmlns:a16="http://schemas.microsoft.com/office/drawing/2014/main" id="{1C166748-A0D1-F740-8CE2-4471B2D72D24}"/>
              </a:ext>
            </a:extLst>
          </p:cNvPr>
          <p:cNvSpPr/>
          <p:nvPr/>
        </p:nvSpPr>
        <p:spPr>
          <a:xfrm rot="5400000">
            <a:off x="5905695" y="5425444"/>
            <a:ext cx="262794" cy="1752600"/>
          </a:xfrm>
          <a:prstGeom prst="homePlate">
            <a:avLst>
              <a:gd name="adj" fmla="val 983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 </a:t>
            </a:r>
          </a:p>
        </p:txBody>
      </p:sp>
      <p:sp>
        <p:nvSpPr>
          <p:cNvPr id="148" name="Pentagon 147">
            <a:extLst>
              <a:ext uri="{FF2B5EF4-FFF2-40B4-BE49-F238E27FC236}">
                <a16:creationId xmlns:a16="http://schemas.microsoft.com/office/drawing/2014/main" id="{FF24067C-379B-7840-BE07-48E27FCC11AF}"/>
              </a:ext>
            </a:extLst>
          </p:cNvPr>
          <p:cNvSpPr/>
          <p:nvPr/>
        </p:nvSpPr>
        <p:spPr>
          <a:xfrm rot="5400000">
            <a:off x="7775376" y="5425444"/>
            <a:ext cx="262794" cy="1752600"/>
          </a:xfrm>
          <a:prstGeom prst="homePlate">
            <a:avLst>
              <a:gd name="adj" fmla="val 983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 </a:t>
            </a:r>
          </a:p>
        </p:txBody>
      </p:sp>
      <p:sp>
        <p:nvSpPr>
          <p:cNvPr id="149" name="Pentagon 148">
            <a:extLst>
              <a:ext uri="{FF2B5EF4-FFF2-40B4-BE49-F238E27FC236}">
                <a16:creationId xmlns:a16="http://schemas.microsoft.com/office/drawing/2014/main" id="{E3EBBD7A-B27C-AF48-84E1-C9C7D90087D7}"/>
              </a:ext>
            </a:extLst>
          </p:cNvPr>
          <p:cNvSpPr/>
          <p:nvPr/>
        </p:nvSpPr>
        <p:spPr>
          <a:xfrm rot="5400000">
            <a:off x="9645057" y="5425444"/>
            <a:ext cx="262794" cy="1752600"/>
          </a:xfrm>
          <a:prstGeom prst="homePlate">
            <a:avLst>
              <a:gd name="adj" fmla="val 9832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 </a:t>
            </a:r>
          </a:p>
        </p:txBody>
      </p:sp>
      <p:sp>
        <p:nvSpPr>
          <p:cNvPr id="57" name="Rounded Rectangle 65">
            <a:extLst>
              <a:ext uri="{FF2B5EF4-FFF2-40B4-BE49-F238E27FC236}">
                <a16:creationId xmlns:a16="http://schemas.microsoft.com/office/drawing/2014/main" id="{018B8B3E-C3F2-4203-A944-82DFF70AB2EA}"/>
              </a:ext>
            </a:extLst>
          </p:cNvPr>
          <p:cNvSpPr/>
          <p:nvPr/>
        </p:nvSpPr>
        <p:spPr>
          <a:xfrm>
            <a:off x="8841734" y="1663312"/>
            <a:ext cx="1870493" cy="960972"/>
          </a:xfrm>
          <a:prstGeom prst="roundRect">
            <a:avLst>
              <a:gd name="adj" fmla="val 213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9" name="Rounded Rectangle 71">
            <a:extLst>
              <a:ext uri="{FF2B5EF4-FFF2-40B4-BE49-F238E27FC236}">
                <a16:creationId xmlns:a16="http://schemas.microsoft.com/office/drawing/2014/main" id="{6A7AB40D-DBC7-4A65-BBA2-8913A011B425}"/>
              </a:ext>
            </a:extLst>
          </p:cNvPr>
          <p:cNvSpPr/>
          <p:nvPr/>
        </p:nvSpPr>
        <p:spPr>
          <a:xfrm>
            <a:off x="5101541" y="1684068"/>
            <a:ext cx="3730946" cy="960972"/>
          </a:xfrm>
          <a:prstGeom prst="roundRect">
            <a:avLst>
              <a:gd name="adj" fmla="val 213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FDAB46B-C651-F148-A4AB-A6AD863C77C8}"/>
              </a:ext>
            </a:extLst>
          </p:cNvPr>
          <p:cNvSpPr/>
          <p:nvPr/>
        </p:nvSpPr>
        <p:spPr>
          <a:xfrm>
            <a:off x="6966750" y="1083943"/>
            <a:ext cx="1870493" cy="960972"/>
          </a:xfrm>
          <a:prstGeom prst="roundRect">
            <a:avLst>
              <a:gd name="adj" fmla="val 213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830A536-CEC3-B549-BDDE-EB13AAD0012E}"/>
              </a:ext>
            </a:extLst>
          </p:cNvPr>
          <p:cNvSpPr/>
          <p:nvPr/>
        </p:nvSpPr>
        <p:spPr>
          <a:xfrm>
            <a:off x="5101541" y="1104699"/>
            <a:ext cx="1870493" cy="960972"/>
          </a:xfrm>
          <a:prstGeom prst="roundRect">
            <a:avLst>
              <a:gd name="adj" fmla="val 213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1F059F0-79DE-044C-B299-D455246FFDA1}"/>
              </a:ext>
            </a:extLst>
          </p:cNvPr>
          <p:cNvGraphicFramePr>
            <a:graphicFrameLocks noGrp="1"/>
          </p:cNvGraphicFramePr>
          <p:nvPr/>
        </p:nvGraphicFramePr>
        <p:xfrm>
          <a:off x="1361167" y="1591046"/>
          <a:ext cx="9349940" cy="458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469">
                  <a:extLst>
                    <a:ext uri="{9D8B030D-6E8A-4147-A177-3AD203B41FA5}">
                      <a16:colId xmlns:a16="http://schemas.microsoft.com/office/drawing/2014/main" val="2652839099"/>
                    </a:ext>
                  </a:extLst>
                </a:gridCol>
                <a:gridCol w="2653507">
                  <a:extLst>
                    <a:ext uri="{9D8B030D-6E8A-4147-A177-3AD203B41FA5}">
                      <a16:colId xmlns:a16="http://schemas.microsoft.com/office/drawing/2014/main" val="1667478434"/>
                    </a:ext>
                  </a:extLst>
                </a:gridCol>
                <a:gridCol w="186998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869988">
                  <a:extLst>
                    <a:ext uri="{9D8B030D-6E8A-4147-A177-3AD203B41FA5}">
                      <a16:colId xmlns:a16="http://schemas.microsoft.com/office/drawing/2014/main" val="2082391335"/>
                    </a:ext>
                  </a:extLst>
                </a:gridCol>
                <a:gridCol w="1869988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31607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Intercept X </a:t>
                      </a:r>
                    </a:p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Advanced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Intercept X Advanced with XDR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MTR Advanced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8489"/>
                  </a:ext>
                </a:extLst>
              </a:tr>
              <a:tr h="316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Management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Multiple Policy Support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 i="0">
                        <a:solidFill>
                          <a:schemeClr val="tx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 i="0">
                        <a:solidFill>
                          <a:schemeClr val="tx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316077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Automated    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protection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Foundational techniques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Deep learning malware detection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Exploit and anti-ransomware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Control Features</a:t>
                      </a:r>
                      <a:r>
                        <a:rPr lang="en-US" sz="1400" b="0" i="0" u="none" strike="noStrike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(Web, App, Peripheral, DLP)</a:t>
                      </a: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89156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Threat Cases</a:t>
                      </a:r>
                      <a:endParaRPr lang="en-US" sz="1400" b="0" i="0" u="none" strike="noStrike" baseline="30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1819"/>
                  </a:ext>
                </a:extLst>
              </a:tr>
              <a:tr h="316077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Detection &amp; 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response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Live Discover and Live Response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26050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Sophos Data Lake retention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30 days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30 days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52889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On-device data retention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90 days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90 days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28017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Cross-product data sources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5106"/>
                  </a:ext>
                </a:extLst>
              </a:tr>
              <a:tr h="31607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Managed 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detection &amp; </a:t>
                      </a: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response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24/7 monitoring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605968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Threat hunting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316077"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Incident response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0" i="0">
                        <a:solidFill>
                          <a:schemeClr val="tx1"/>
                        </a:solidFill>
                        <a:latin typeface="+mn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69510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7BE2412B-E914-A54A-AB18-99ECEEFB274B}"/>
              </a:ext>
            </a:extLst>
          </p:cNvPr>
          <p:cNvSpPr/>
          <p:nvPr/>
        </p:nvSpPr>
        <p:spPr>
          <a:xfrm>
            <a:off x="5112665" y="1177003"/>
            <a:ext cx="184231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Protection </a:t>
            </a:r>
            <a:endParaRPr lang="en-US" sz="5400" b="1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A72A75-B6BF-7541-8DC1-42DFC8D67EDE}"/>
              </a:ext>
            </a:extLst>
          </p:cNvPr>
          <p:cNvSpPr/>
          <p:nvPr/>
        </p:nvSpPr>
        <p:spPr>
          <a:xfrm>
            <a:off x="8837718" y="1074218"/>
            <a:ext cx="184754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Managed</a:t>
            </a:r>
          </a:p>
          <a:p>
            <a:pPr algn="ctr"/>
            <a:r>
              <a:rPr lang="en-US" b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Service</a:t>
            </a:r>
            <a:endParaRPr lang="en-US" sz="5400" b="1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FBBA0E-8E52-7F43-B030-3097843EF1DC}"/>
              </a:ext>
            </a:extLst>
          </p:cNvPr>
          <p:cNvSpPr/>
          <p:nvPr/>
        </p:nvSpPr>
        <p:spPr>
          <a:xfrm>
            <a:off x="6996095" y="1092609"/>
            <a:ext cx="1868868" cy="5572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Detection &amp; Response</a:t>
            </a:r>
            <a:endParaRPr lang="en-US" sz="5400" b="1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54F24-75A0-4CAB-88EA-069BB4EF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 &amp; Response Offerings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AFC40-1AF3-1448-A4F4-B57FF3EE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94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12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943-3A29-45A9-9865-BDB783C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85" y="2831462"/>
            <a:ext cx="11301984" cy="914400"/>
          </a:xfrm>
        </p:spPr>
        <p:txBody>
          <a:bodyPr>
            <a:normAutofit/>
          </a:bodyPr>
          <a:lstStyle/>
          <a:p>
            <a:pPr algn="ctr" fontAlgn="ctr"/>
            <a:r>
              <a:rPr lang="vi-VN" dirty="0">
                <a:solidFill>
                  <a:schemeClr val="bg1"/>
                </a:solidFill>
              </a:rPr>
              <a:t>Xu hướng của các giải pháp bảo vệ máy trạm?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06040-A8C0-47AB-93FF-74869DD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8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A1C39CE-55A7-7843-B502-5E689C8B2947}"/>
              </a:ext>
            </a:extLst>
          </p:cNvPr>
          <p:cNvSpPr txBox="1"/>
          <p:nvPr/>
        </p:nvSpPr>
        <p:spPr>
          <a:xfrm>
            <a:off x="3381774" y="2426704"/>
            <a:ext cx="121074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600" dirty="0">
                <a:solidFill>
                  <a:schemeClr val="bg1"/>
                </a:solidFill>
                <a:latin typeface="Sophos Sans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Protect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9C94E3-9202-224D-B786-563E196FC8D4}"/>
              </a:ext>
            </a:extLst>
          </p:cNvPr>
          <p:cNvGrpSpPr/>
          <p:nvPr/>
        </p:nvGrpSpPr>
        <p:grpSpPr>
          <a:xfrm>
            <a:off x="2974424" y="2561128"/>
            <a:ext cx="2056780" cy="2145416"/>
            <a:chOff x="1107879" y="1672684"/>
            <a:chExt cx="2894384" cy="286797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23087E7-2582-2347-AB06-35144BC8E4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2764" y="4527507"/>
              <a:ext cx="2889499" cy="0"/>
            </a:xfrm>
            <a:prstGeom prst="line">
              <a:avLst/>
            </a:prstGeom>
            <a:ln w="28575">
              <a:solidFill>
                <a:srgbClr val="00A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867584-F2A1-7345-A5A3-919513E45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264" y="1672684"/>
              <a:ext cx="0" cy="2867977"/>
            </a:xfrm>
            <a:prstGeom prst="line">
              <a:avLst/>
            </a:prstGeom>
            <a:ln w="28575">
              <a:solidFill>
                <a:srgbClr val="00A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21E7C8E-303C-3244-A784-447750062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7879" y="1681011"/>
              <a:ext cx="916319" cy="0"/>
            </a:xfrm>
            <a:prstGeom prst="line">
              <a:avLst/>
            </a:prstGeom>
            <a:ln w="28575">
              <a:solidFill>
                <a:srgbClr val="00A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01841C-9A0E-2845-B71D-B53A5D7403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9725" y="1672684"/>
              <a:ext cx="0" cy="2867977"/>
            </a:xfrm>
            <a:prstGeom prst="line">
              <a:avLst/>
            </a:prstGeom>
            <a:ln w="28575">
              <a:solidFill>
                <a:srgbClr val="00A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315F5B7-C11F-624C-9724-2E698C002E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505" y="1681011"/>
              <a:ext cx="916319" cy="0"/>
            </a:xfrm>
            <a:prstGeom prst="line">
              <a:avLst/>
            </a:prstGeom>
            <a:ln w="28575">
              <a:solidFill>
                <a:srgbClr val="00A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4870711-4213-214E-BFF3-19DF7D1C582B}"/>
              </a:ext>
            </a:extLst>
          </p:cNvPr>
          <p:cNvSpPr txBox="1"/>
          <p:nvPr/>
        </p:nvSpPr>
        <p:spPr>
          <a:xfrm>
            <a:off x="5483277" y="2434721"/>
            <a:ext cx="121074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600">
                <a:solidFill>
                  <a:schemeClr val="bg1"/>
                </a:solidFill>
                <a:latin typeface="Sophos Sans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Detect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924C612-2E97-E84D-B4F5-665903BCE140}"/>
              </a:ext>
            </a:extLst>
          </p:cNvPr>
          <p:cNvSpPr txBox="1"/>
          <p:nvPr/>
        </p:nvSpPr>
        <p:spPr>
          <a:xfrm>
            <a:off x="3043269" y="3001170"/>
            <a:ext cx="188889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Develop and implement the </a:t>
            </a:r>
            <a:r>
              <a:rPr lang="en-US" sz="1250" b="1" u="sng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appropriate safeguards </a:t>
            </a: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to ensure delivery of critical infrastructure services.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33E492B-2671-6345-B45D-11D415E65318}"/>
              </a:ext>
            </a:extLst>
          </p:cNvPr>
          <p:cNvSpPr txBox="1"/>
          <p:nvPr/>
        </p:nvSpPr>
        <p:spPr>
          <a:xfrm>
            <a:off x="5172111" y="3014388"/>
            <a:ext cx="1763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Develop and implement the appropriate activities to </a:t>
            </a:r>
            <a:r>
              <a:rPr lang="en-US" sz="1250" b="1" u="sng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identify the occurrence of a cybersecurity event</a:t>
            </a: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EE6CB16-CA43-1148-BCAC-FCF2A61E9538}"/>
              </a:ext>
            </a:extLst>
          </p:cNvPr>
          <p:cNvSpPr txBox="1"/>
          <p:nvPr/>
        </p:nvSpPr>
        <p:spPr>
          <a:xfrm>
            <a:off x="7276763" y="3053357"/>
            <a:ext cx="187782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Develop and implement the appropriate activities to </a:t>
            </a:r>
            <a:r>
              <a:rPr lang="en-US" sz="1250" b="1" u="sng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take action regarding a detected cybersecurity event</a:t>
            </a: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30E1F20-1885-9D4E-81A8-0EFA69DC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ophos Sans" pitchFamily="2" charset="0"/>
              </a:rPr>
              <a:t>NIST Cyber Security Framework</a:t>
            </a: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906282B6-CFBC-4E40-934B-C9EA0631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135" y="6478062"/>
            <a:ext cx="507868" cy="365125"/>
          </a:xfrm>
        </p:spPr>
        <p:txBody>
          <a:bodyPr/>
          <a:lstStyle/>
          <a:p>
            <a:fld id="{602BDA9C-0978-EE47-B544-15FE77EDF278}" type="slidenum">
              <a:rPr lang="en-US" smtClean="0"/>
              <a:t>4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077378" y="2561128"/>
            <a:ext cx="2056780" cy="2145416"/>
            <a:chOff x="1107879" y="1672684"/>
            <a:chExt cx="2894384" cy="286797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flipH="1">
              <a:off x="1112764" y="4527507"/>
              <a:ext cx="2889499" cy="0"/>
            </a:xfrm>
            <a:prstGeom prst="line">
              <a:avLst/>
            </a:prstGeom>
            <a:ln w="28575">
              <a:solidFill>
                <a:srgbClr val="FF8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flipV="1">
              <a:off x="1124264" y="1672684"/>
              <a:ext cx="0" cy="2867977"/>
            </a:xfrm>
            <a:prstGeom prst="line">
              <a:avLst/>
            </a:prstGeom>
            <a:ln w="28575">
              <a:solidFill>
                <a:srgbClr val="FF8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flipH="1">
              <a:off x="1107879" y="1681011"/>
              <a:ext cx="916319" cy="0"/>
            </a:xfrm>
            <a:prstGeom prst="line">
              <a:avLst/>
            </a:prstGeom>
            <a:ln w="28575">
              <a:solidFill>
                <a:srgbClr val="FF8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V="1">
              <a:off x="3989725" y="1672684"/>
              <a:ext cx="0" cy="2867977"/>
            </a:xfrm>
            <a:prstGeom prst="line">
              <a:avLst/>
            </a:prstGeom>
            <a:ln w="28575">
              <a:solidFill>
                <a:srgbClr val="FF8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 flipH="1">
              <a:off x="3084505" y="1681011"/>
              <a:ext cx="916319" cy="0"/>
            </a:xfrm>
            <a:prstGeom prst="line">
              <a:avLst/>
            </a:prstGeom>
            <a:ln w="28575">
              <a:solidFill>
                <a:srgbClr val="FF8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182030" y="2563795"/>
            <a:ext cx="2056780" cy="2145416"/>
            <a:chOff x="1107879" y="1672684"/>
            <a:chExt cx="2894384" cy="286797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 flipH="1">
              <a:off x="1112764" y="4527507"/>
              <a:ext cx="288949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flipV="1">
              <a:off x="1124264" y="1672684"/>
              <a:ext cx="0" cy="28679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flipH="1">
              <a:off x="1107879" y="1681011"/>
              <a:ext cx="91631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flipV="1">
              <a:off x="3989725" y="1672684"/>
              <a:ext cx="0" cy="286797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flipH="1">
              <a:off x="3084505" y="1681011"/>
              <a:ext cx="91631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7606782" y="2440414"/>
            <a:ext cx="121074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600" dirty="0">
                <a:solidFill>
                  <a:schemeClr val="bg1"/>
                </a:solidFill>
                <a:latin typeface="Sophos Sans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Respond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275458" y="2553955"/>
            <a:ext cx="2056780" cy="2145416"/>
            <a:chOff x="1107879" y="1672684"/>
            <a:chExt cx="2894384" cy="2867977"/>
          </a:xfrm>
        </p:grpSpPr>
        <p:cxnSp>
          <p:nvCxnSpPr>
            <p:cNvPr id="50" name="Straight Connector 49"/>
            <p:cNvCxnSpPr>
              <a:cxnSpLocks/>
            </p:cNvCxnSpPr>
            <p:nvPr/>
          </p:nvCxnSpPr>
          <p:spPr>
            <a:xfrm flipH="1">
              <a:off x="1112764" y="4527507"/>
              <a:ext cx="2889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</p:cNvCxnSpPr>
            <p:nvPr/>
          </p:nvCxnSpPr>
          <p:spPr>
            <a:xfrm flipV="1">
              <a:off x="1124264" y="1672684"/>
              <a:ext cx="0" cy="28679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H="1">
              <a:off x="1107879" y="1681011"/>
              <a:ext cx="91631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3989725" y="1672684"/>
              <a:ext cx="0" cy="28679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</p:cNvCxnSpPr>
            <p:nvPr/>
          </p:nvCxnSpPr>
          <p:spPr>
            <a:xfrm flipH="1">
              <a:off x="3084505" y="1681011"/>
              <a:ext cx="91631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9733973" y="2434721"/>
            <a:ext cx="121074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600" dirty="0">
                <a:solidFill>
                  <a:schemeClr val="bg1"/>
                </a:solidFill>
                <a:latin typeface="Sophos Sans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Recover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91632" y="2407248"/>
            <a:ext cx="1210743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600" dirty="0">
                <a:solidFill>
                  <a:schemeClr val="bg1"/>
                </a:solidFill>
                <a:latin typeface="Sophos Sans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Identify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65428" y="2560526"/>
            <a:ext cx="2056780" cy="2145416"/>
            <a:chOff x="1107879" y="1672684"/>
            <a:chExt cx="2894384" cy="2867977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 flipH="1">
              <a:off x="1112764" y="4527507"/>
              <a:ext cx="28894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</p:cNvCxnSpPr>
            <p:nvPr/>
          </p:nvCxnSpPr>
          <p:spPr>
            <a:xfrm flipV="1">
              <a:off x="1124264" y="1672684"/>
              <a:ext cx="0" cy="2867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/>
            </p:cNvCxnSpPr>
            <p:nvPr/>
          </p:nvCxnSpPr>
          <p:spPr>
            <a:xfrm flipH="1">
              <a:off x="1107879" y="1681011"/>
              <a:ext cx="9163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/>
          </p:nvCxnSpPr>
          <p:spPr>
            <a:xfrm flipV="1">
              <a:off x="3989725" y="1672684"/>
              <a:ext cx="0" cy="2867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/>
          </p:nvCxnSpPr>
          <p:spPr>
            <a:xfrm flipH="1">
              <a:off x="3084505" y="1681011"/>
              <a:ext cx="91631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934272" y="2868922"/>
            <a:ext cx="189324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Develop an </a:t>
            </a:r>
            <a:r>
              <a:rPr lang="en-US" sz="1250" b="1" u="sng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organizational understanding </a:t>
            </a: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to manage cybersecurity risk to systems, people, assets, data and capabilities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275458" y="2744018"/>
            <a:ext cx="200279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Develop and implement the appropriate activities to maintain plans for </a:t>
            </a:r>
            <a:r>
              <a:rPr lang="en-US" sz="1250" b="1" u="sng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resilience and to restore any capabilities or services</a:t>
            </a:r>
            <a:r>
              <a:rPr lang="en-US" sz="1250" dirty="0">
                <a:solidFill>
                  <a:schemeClr val="bg1"/>
                </a:solidFill>
                <a:latin typeface="Sophos Sans Light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that were impaired due to a cybersecurity event.</a:t>
            </a:r>
          </a:p>
        </p:txBody>
      </p:sp>
    </p:spTree>
    <p:extLst>
      <p:ext uri="{BB962C8B-B14F-4D97-AF65-F5344CB8AC3E}">
        <p14:creationId xmlns:p14="http://schemas.microsoft.com/office/powerpoint/2010/main" val="144584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0126" y="28496"/>
            <a:ext cx="11301984" cy="914400"/>
          </a:xfrm>
        </p:spPr>
        <p:txBody>
          <a:bodyPr>
            <a:normAutofit/>
          </a:bodyPr>
          <a:lstStyle/>
          <a:p>
            <a:r>
              <a:rPr lang="en-GB" sz="4000" dirty="0"/>
              <a:t>Sophos Next Generation Endpoint Protection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257910" y="6388950"/>
            <a:ext cx="50786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DA9C-0978-EE47-B544-15FE77EDF2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55BB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55BB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8D8C76-124C-453D-BB6A-84B5E3C30256}"/>
              </a:ext>
            </a:extLst>
          </p:cNvPr>
          <p:cNvGrpSpPr/>
          <p:nvPr/>
        </p:nvGrpSpPr>
        <p:grpSpPr>
          <a:xfrm>
            <a:off x="4109435" y="942896"/>
            <a:ext cx="3657600" cy="2089733"/>
            <a:chOff x="4020290" y="1237006"/>
            <a:chExt cx="3657600" cy="208973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A11B0E-6631-40A2-A3B0-09CCDBA976A2}"/>
                </a:ext>
              </a:extLst>
            </p:cNvPr>
            <p:cNvSpPr/>
            <p:nvPr/>
          </p:nvSpPr>
          <p:spPr>
            <a:xfrm>
              <a:off x="4020290" y="1259026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Web Control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AB2B02A-331C-4817-962B-EB3AAC6B4626}"/>
                </a:ext>
              </a:extLst>
            </p:cNvPr>
            <p:cNvSpPr/>
            <p:nvPr/>
          </p:nvSpPr>
          <p:spPr>
            <a:xfrm>
              <a:off x="4020290" y="1772285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 Control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0E57BBF-7A18-412D-A546-61FB0A418EB8}"/>
                </a:ext>
              </a:extLst>
            </p:cNvPr>
            <p:cNvSpPr/>
            <p:nvPr/>
          </p:nvSpPr>
          <p:spPr>
            <a:xfrm>
              <a:off x="4020290" y="2285544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Peripheral Control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9C9BBF4-8AD9-4A00-9DE5-A819F8B8677E}"/>
                </a:ext>
              </a:extLst>
            </p:cNvPr>
            <p:cNvSpPr/>
            <p:nvPr/>
          </p:nvSpPr>
          <p:spPr>
            <a:xfrm>
              <a:off x="4020290" y="2798803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Loss Prevention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0B312BD-D4D8-400D-953A-F4097FE2515B}"/>
                </a:ext>
              </a:extLst>
            </p:cNvPr>
            <p:cNvGrpSpPr/>
            <p:nvPr/>
          </p:nvGrpSpPr>
          <p:grpSpPr>
            <a:xfrm>
              <a:off x="4180972" y="1237006"/>
              <a:ext cx="593852" cy="534649"/>
              <a:chOff x="2027741" y="905086"/>
              <a:chExt cx="945399" cy="989354"/>
            </a:xfrm>
          </p:grpSpPr>
          <p:pic>
            <p:nvPicPr>
              <p:cNvPr id="53" name="Graphic 52" descr="Earth Globe Americas">
                <a:extLst>
                  <a:ext uri="{FF2B5EF4-FFF2-40B4-BE49-F238E27FC236}">
                    <a16:creationId xmlns:a16="http://schemas.microsoft.com/office/drawing/2014/main" id="{3B8B1AB6-CCEF-4975-9862-DEC6EB5DD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58740" y="90508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4" name="Graphic 53" descr="Lock">
                <a:extLst>
                  <a:ext uri="{FF2B5EF4-FFF2-40B4-BE49-F238E27FC236}">
                    <a16:creationId xmlns:a16="http://schemas.microsoft.com/office/drawing/2014/main" id="{B67E409B-3EBB-43D6-8027-AF6E7519A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27741" y="1106356"/>
                <a:ext cx="788084" cy="78808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FE3C52E-9F78-4DD4-B765-F78C80FD70E9}"/>
                </a:ext>
              </a:extLst>
            </p:cNvPr>
            <p:cNvGrpSpPr/>
            <p:nvPr/>
          </p:nvGrpSpPr>
          <p:grpSpPr>
            <a:xfrm>
              <a:off x="4229257" y="2305159"/>
              <a:ext cx="596569" cy="455127"/>
              <a:chOff x="3032755" y="3788614"/>
              <a:chExt cx="1060118" cy="97178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19DBCCD-A55D-473D-8F49-F5FBCD2BA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023605" flipH="1">
                <a:off x="3032755" y="3788614"/>
                <a:ext cx="710428" cy="729684"/>
              </a:xfrm>
              <a:prstGeom prst="rect">
                <a:avLst/>
              </a:prstGeom>
            </p:spPr>
          </p:pic>
          <p:pic>
            <p:nvPicPr>
              <p:cNvPr id="57" name="Graphic 56" descr="Lock">
                <a:extLst>
                  <a:ext uri="{FF2B5EF4-FFF2-40B4-BE49-F238E27FC236}">
                    <a16:creationId xmlns:a16="http://schemas.microsoft.com/office/drawing/2014/main" id="{A79FF8C2-EB93-4593-BEAB-6914117EC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178473" y="3845994"/>
                <a:ext cx="914400" cy="9144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1651EBA-969F-4CBE-8C9C-F96722767EAC}"/>
                </a:ext>
              </a:extLst>
            </p:cNvPr>
            <p:cNvGrpSpPr/>
            <p:nvPr/>
          </p:nvGrpSpPr>
          <p:grpSpPr>
            <a:xfrm>
              <a:off x="4220287" y="2820462"/>
              <a:ext cx="681130" cy="506277"/>
              <a:chOff x="3152067" y="5433794"/>
              <a:chExt cx="991032" cy="912824"/>
            </a:xfrm>
          </p:grpSpPr>
          <p:pic>
            <p:nvPicPr>
              <p:cNvPr id="59" name="Graphic 58" descr="Checklist">
                <a:extLst>
                  <a:ext uri="{FF2B5EF4-FFF2-40B4-BE49-F238E27FC236}">
                    <a16:creationId xmlns:a16="http://schemas.microsoft.com/office/drawing/2014/main" id="{7B853B80-27B3-497F-A51F-8A651F8EA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152067" y="5433794"/>
                <a:ext cx="794079" cy="794079"/>
              </a:xfrm>
              <a:prstGeom prst="rect">
                <a:avLst/>
              </a:prstGeom>
            </p:spPr>
          </p:pic>
          <p:pic>
            <p:nvPicPr>
              <p:cNvPr id="60" name="Graphic 59" descr="No sign">
                <a:extLst>
                  <a:ext uri="{FF2B5EF4-FFF2-40B4-BE49-F238E27FC236}">
                    <a16:creationId xmlns:a16="http://schemas.microsoft.com/office/drawing/2014/main" id="{6C03A33D-34D0-45B8-BB01-D67880498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370218" y="5573737"/>
                <a:ext cx="772881" cy="77288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EAC2AC3-687D-4CFE-A34A-0808C9ECEC67}"/>
                </a:ext>
              </a:extLst>
            </p:cNvPr>
            <p:cNvGrpSpPr/>
            <p:nvPr/>
          </p:nvGrpSpPr>
          <p:grpSpPr>
            <a:xfrm>
              <a:off x="4118037" y="1744839"/>
              <a:ext cx="696021" cy="509244"/>
              <a:chOff x="1457674" y="2824383"/>
              <a:chExt cx="1193046" cy="99907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2354E41-70A4-4686-91B4-037B19F87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255" y="2824383"/>
                <a:ext cx="926465" cy="92632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Graphic 62" descr="Lock">
                <a:extLst>
                  <a:ext uri="{FF2B5EF4-FFF2-40B4-BE49-F238E27FC236}">
                    <a16:creationId xmlns:a16="http://schemas.microsoft.com/office/drawing/2014/main" id="{12A6F198-86BA-4E47-BC4D-5D2A8FC7E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457674" y="2909055"/>
                <a:ext cx="914400" cy="91440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1B3127-23C3-4DD5-97AA-E2DD2EF38382}"/>
              </a:ext>
            </a:extLst>
          </p:cNvPr>
          <p:cNvGrpSpPr/>
          <p:nvPr/>
        </p:nvGrpSpPr>
        <p:grpSpPr>
          <a:xfrm>
            <a:off x="4109435" y="3016249"/>
            <a:ext cx="3657600" cy="2020077"/>
            <a:chOff x="6829140" y="3938481"/>
            <a:chExt cx="3657600" cy="2020077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55DC6DE-D258-4FB7-BD96-9D6B50AF5507}"/>
                </a:ext>
              </a:extLst>
            </p:cNvPr>
            <p:cNvSpPr/>
            <p:nvPr/>
          </p:nvSpPr>
          <p:spPr>
            <a:xfrm>
              <a:off x="6829140" y="3938481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Deep Learning A.I.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8F385E-344F-4420-B70A-6CB9AC97C6B0}"/>
                </a:ext>
              </a:extLst>
            </p:cNvPr>
            <p:cNvSpPr/>
            <p:nvPr/>
          </p:nvSpPr>
          <p:spPr>
            <a:xfrm>
              <a:off x="6829140" y="4459440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CryptoGuard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E8B595B-9905-4E5B-8735-AE1F285C2AFD}"/>
                </a:ext>
              </a:extLst>
            </p:cNvPr>
            <p:cNvSpPr/>
            <p:nvPr/>
          </p:nvSpPr>
          <p:spPr>
            <a:xfrm>
              <a:off x="6829140" y="4980399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Anti-Exploit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61E74AD-1354-406C-B7B6-8798E80FDF38}"/>
                </a:ext>
              </a:extLst>
            </p:cNvPr>
            <p:cNvSpPr/>
            <p:nvPr/>
          </p:nvSpPr>
          <p:spPr>
            <a:xfrm>
              <a:off x="6829140" y="5501358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ATP, Zero day attack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E6DB5B4-568D-4FC4-A312-78FFF10F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922" y="3968516"/>
              <a:ext cx="363474" cy="397129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6EB9A4B-E98F-4074-92A3-7D455B52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545" y="4494815"/>
              <a:ext cx="397129" cy="40049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0D07DCF-D38E-430F-8071-39F7565CD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894" y="5037939"/>
              <a:ext cx="299530" cy="33318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0BA5D16-7108-4C5B-B396-3C67DC8FD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922" y="5546538"/>
              <a:ext cx="366840" cy="366840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057393-6C84-46B5-8013-64E521720D21}"/>
              </a:ext>
            </a:extLst>
          </p:cNvPr>
          <p:cNvCxnSpPr/>
          <p:nvPr/>
        </p:nvCxnSpPr>
        <p:spPr>
          <a:xfrm>
            <a:off x="7999095" y="964916"/>
            <a:ext cx="0" cy="199697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2E032C-305D-48F9-91E2-00C7A5EF0DC1}"/>
              </a:ext>
            </a:extLst>
          </p:cNvPr>
          <p:cNvSpPr txBox="1"/>
          <p:nvPr/>
        </p:nvSpPr>
        <p:spPr>
          <a:xfrm>
            <a:off x="7999094" y="1608763"/>
            <a:ext cx="230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 Malware,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Protection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D22E50E-87B5-450C-AE4E-BEC96FE0BA81}"/>
              </a:ext>
            </a:extLst>
          </p:cNvPr>
          <p:cNvCxnSpPr/>
          <p:nvPr/>
        </p:nvCxnSpPr>
        <p:spPr>
          <a:xfrm>
            <a:off x="7999095" y="3006065"/>
            <a:ext cx="0" cy="199697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DACE0A9-C625-4D33-A537-74EC4B46D814}"/>
              </a:ext>
            </a:extLst>
          </p:cNvPr>
          <p:cNvSpPr txBox="1"/>
          <p:nvPr/>
        </p:nvSpPr>
        <p:spPr>
          <a:xfrm>
            <a:off x="7999095" y="3649912"/>
            <a:ext cx="206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Generation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 Protection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5B92E62-5354-4A87-9EB8-0FCBEAFE0523}"/>
              </a:ext>
            </a:extLst>
          </p:cNvPr>
          <p:cNvCxnSpPr>
            <a:cxnSpLocks/>
          </p:cNvCxnSpPr>
          <p:nvPr/>
        </p:nvCxnSpPr>
        <p:spPr>
          <a:xfrm>
            <a:off x="3731895" y="999928"/>
            <a:ext cx="0" cy="18268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46A976F-C596-4475-A589-E794E5F8806D}"/>
              </a:ext>
            </a:extLst>
          </p:cNvPr>
          <p:cNvCxnSpPr>
            <a:cxnSpLocks/>
          </p:cNvCxnSpPr>
          <p:nvPr/>
        </p:nvCxnSpPr>
        <p:spPr>
          <a:xfrm>
            <a:off x="3731895" y="3041077"/>
            <a:ext cx="0" cy="195006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56F3B5-618C-48C5-AF54-F1E59A6EFF9F}"/>
              </a:ext>
            </a:extLst>
          </p:cNvPr>
          <p:cNvGrpSpPr/>
          <p:nvPr/>
        </p:nvGrpSpPr>
        <p:grpSpPr>
          <a:xfrm>
            <a:off x="4109435" y="5101159"/>
            <a:ext cx="3657600" cy="1499118"/>
            <a:chOff x="6829140" y="4459440"/>
            <a:chExt cx="3657600" cy="1499118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1067EB-E06A-410A-AE36-A99BFD535CAA}"/>
                </a:ext>
              </a:extLst>
            </p:cNvPr>
            <p:cNvSpPr/>
            <p:nvPr/>
          </p:nvSpPr>
          <p:spPr>
            <a:xfrm>
              <a:off x="6829140" y="4459440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 Cause Analysis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CFC274-E6E0-4EE2-A605-6CE28A1D319C}"/>
                </a:ext>
              </a:extLst>
            </p:cNvPr>
            <p:cNvSpPr/>
            <p:nvPr/>
          </p:nvSpPr>
          <p:spPr>
            <a:xfrm>
              <a:off x="6829140" y="4980399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Live Discover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7FCAB01-686E-4052-9F66-944DF3988AAE}"/>
                </a:ext>
              </a:extLst>
            </p:cNvPr>
            <p:cNvSpPr/>
            <p:nvPr/>
          </p:nvSpPr>
          <p:spPr>
            <a:xfrm>
              <a:off x="6829140" y="5501358"/>
              <a:ext cx="3657600" cy="457200"/>
            </a:xfrm>
            <a:custGeom>
              <a:avLst/>
              <a:gdLst>
                <a:gd name="connsiteX0" fmla="*/ 0 w 5689600"/>
                <a:gd name="connsiteY0" fmla="*/ 88562 h 531360"/>
                <a:gd name="connsiteX1" fmla="*/ 88562 w 5689600"/>
                <a:gd name="connsiteY1" fmla="*/ 0 h 531360"/>
                <a:gd name="connsiteX2" fmla="*/ 5601038 w 5689600"/>
                <a:gd name="connsiteY2" fmla="*/ 0 h 531360"/>
                <a:gd name="connsiteX3" fmla="*/ 5689600 w 5689600"/>
                <a:gd name="connsiteY3" fmla="*/ 88562 h 531360"/>
                <a:gd name="connsiteX4" fmla="*/ 5689600 w 5689600"/>
                <a:gd name="connsiteY4" fmla="*/ 442798 h 531360"/>
                <a:gd name="connsiteX5" fmla="*/ 5601038 w 5689600"/>
                <a:gd name="connsiteY5" fmla="*/ 531360 h 531360"/>
                <a:gd name="connsiteX6" fmla="*/ 88562 w 5689600"/>
                <a:gd name="connsiteY6" fmla="*/ 531360 h 531360"/>
                <a:gd name="connsiteX7" fmla="*/ 0 w 5689600"/>
                <a:gd name="connsiteY7" fmla="*/ 442798 h 531360"/>
                <a:gd name="connsiteX8" fmla="*/ 0 w 5689600"/>
                <a:gd name="connsiteY8" fmla="*/ 88562 h 5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31360">
                  <a:moveTo>
                    <a:pt x="0" y="88562"/>
                  </a:moveTo>
                  <a:cubicBezTo>
                    <a:pt x="0" y="39651"/>
                    <a:pt x="39651" y="0"/>
                    <a:pt x="88562" y="0"/>
                  </a:cubicBezTo>
                  <a:lnTo>
                    <a:pt x="5601038" y="0"/>
                  </a:lnTo>
                  <a:cubicBezTo>
                    <a:pt x="5649949" y="0"/>
                    <a:pt x="5689600" y="39651"/>
                    <a:pt x="5689600" y="88562"/>
                  </a:cubicBezTo>
                  <a:lnTo>
                    <a:pt x="5689600" y="442798"/>
                  </a:lnTo>
                  <a:cubicBezTo>
                    <a:pt x="5689600" y="491709"/>
                    <a:pt x="5649949" y="531360"/>
                    <a:pt x="5601038" y="531360"/>
                  </a:cubicBezTo>
                  <a:lnTo>
                    <a:pt x="88562" y="531360"/>
                  </a:lnTo>
                  <a:cubicBezTo>
                    <a:pt x="39651" y="531360"/>
                    <a:pt x="0" y="491709"/>
                    <a:pt x="0" y="442798"/>
                  </a:cubicBezTo>
                  <a:lnTo>
                    <a:pt x="0" y="88562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0992" tIns="25939" rIns="240992" bIns="25939" numCol="1" spcCol="1270" anchor="ctr" anchorCtr="0">
              <a:noAutofit/>
            </a:bodyPr>
            <a:lstStyle/>
            <a:p>
              <a:pPr marL="914400" marR="0" lvl="2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Live Response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FB38FED7-6F73-412C-B749-D49F04D1D801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66" y="5166280"/>
            <a:ext cx="333185" cy="33318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439FE0E-9D37-4D1F-BEC2-8549A554047C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bright="-10000"/>
          </a:blip>
          <a:stretch>
            <a:fillRect/>
          </a:stretch>
        </p:blipFill>
        <p:spPr>
          <a:xfrm>
            <a:off x="4370431" y="5662180"/>
            <a:ext cx="525045" cy="335658"/>
          </a:xfrm>
          <a:prstGeom prst="rect">
            <a:avLst/>
          </a:prstGeom>
          <a:effectLst>
            <a:outerShdw blurRad="228600" sx="112000" sy="112000" algn="ctr" rotWithShape="0">
              <a:schemeClr val="bg1">
                <a:lumMod val="50000"/>
                <a:alpha val="37000"/>
              </a:schemeClr>
            </a:outerShdw>
          </a:effec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90DD4C4-B487-41ED-936D-D6B809B6235E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-10000"/>
          </a:blip>
          <a:stretch>
            <a:fillRect/>
          </a:stretch>
        </p:blipFill>
        <p:spPr>
          <a:xfrm flipV="1">
            <a:off x="4415212" y="6164794"/>
            <a:ext cx="360254" cy="360254"/>
          </a:xfrm>
          <a:prstGeom prst="rect">
            <a:avLst/>
          </a:prstGeom>
          <a:effectLst>
            <a:outerShdw blurRad="228600" sx="112000" sy="112000" algn="ctr" rotWithShape="0">
              <a:schemeClr val="bg1">
                <a:lumMod val="50000"/>
                <a:alpha val="37000"/>
              </a:schemeClr>
            </a:outerShdw>
          </a:effectLst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8AC4AA-AAAA-4332-A088-E45DE7C01C94}"/>
              </a:ext>
            </a:extLst>
          </p:cNvPr>
          <p:cNvCxnSpPr>
            <a:cxnSpLocks/>
          </p:cNvCxnSpPr>
          <p:nvPr/>
        </p:nvCxnSpPr>
        <p:spPr>
          <a:xfrm>
            <a:off x="7999095" y="5101159"/>
            <a:ext cx="0" cy="145512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D99D0A4B-FAAF-484C-A5CF-4B29B9945E6B}"/>
              </a:ext>
            </a:extLst>
          </p:cNvPr>
          <p:cNvSpPr txBox="1"/>
          <p:nvPr/>
        </p:nvSpPr>
        <p:spPr>
          <a:xfrm>
            <a:off x="7999095" y="5508766"/>
            <a:ext cx="20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 Detection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Response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52EE01E-08C1-4B44-84EB-BE0E9CF42410}"/>
              </a:ext>
            </a:extLst>
          </p:cNvPr>
          <p:cNvCxnSpPr>
            <a:cxnSpLocks/>
          </p:cNvCxnSpPr>
          <p:nvPr/>
        </p:nvCxnSpPr>
        <p:spPr>
          <a:xfrm>
            <a:off x="3731895" y="5135973"/>
            <a:ext cx="0" cy="145532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Plus Sign 46">
            <a:extLst>
              <a:ext uri="{FF2B5EF4-FFF2-40B4-BE49-F238E27FC236}">
                <a16:creationId xmlns:a16="http://schemas.microsoft.com/office/drawing/2014/main" id="{5DF89281-06BD-4789-8537-4AC25F9307D3}"/>
              </a:ext>
            </a:extLst>
          </p:cNvPr>
          <p:cNvSpPr/>
          <p:nvPr/>
        </p:nvSpPr>
        <p:spPr>
          <a:xfrm>
            <a:off x="8160969" y="2769452"/>
            <a:ext cx="531182" cy="4572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5D8B214-95AD-43FA-9CE1-9A7C9C508B0D}"/>
              </a:ext>
            </a:extLst>
          </p:cNvPr>
          <p:cNvSpPr/>
          <p:nvPr/>
        </p:nvSpPr>
        <p:spPr>
          <a:xfrm>
            <a:off x="8160969" y="4801967"/>
            <a:ext cx="531182" cy="4572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649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75F9B8A-D181-4701-A85A-2BE85FD45DED}"/>
              </a:ext>
            </a:extLst>
          </p:cNvPr>
          <p:cNvSpPr txBox="1"/>
          <p:nvPr/>
        </p:nvSpPr>
        <p:spPr>
          <a:xfrm>
            <a:off x="8743978" y="281317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F9632CC-AAAD-4153-A306-D16573FFE6E5}"/>
              </a:ext>
            </a:extLst>
          </p:cNvPr>
          <p:cNvSpPr txBox="1"/>
          <p:nvPr/>
        </p:nvSpPr>
        <p:spPr>
          <a:xfrm>
            <a:off x="8743978" y="485550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DC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D2E0786-AF9E-48E7-B3BA-1C0E0F34867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1016" b="15867"/>
          <a:stretch/>
        </p:blipFill>
        <p:spPr>
          <a:xfrm>
            <a:off x="-8641860" y="4183495"/>
            <a:ext cx="8543650" cy="3351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A1946-8608-4441-BEB5-5DF26D82957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8929783" y="-487172"/>
            <a:ext cx="8778660" cy="45261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C1369E-FB00-49BD-8603-535EAA276B51}"/>
              </a:ext>
            </a:extLst>
          </p:cNvPr>
          <p:cNvGrpSpPr/>
          <p:nvPr/>
        </p:nvGrpSpPr>
        <p:grpSpPr>
          <a:xfrm>
            <a:off x="3957006" y="835834"/>
            <a:ext cx="6766416" cy="2210450"/>
            <a:chOff x="5376231" y="924946"/>
            <a:chExt cx="6766416" cy="22104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7A660D6-51DF-4A9A-8653-2B93712068C9}"/>
                </a:ext>
              </a:extLst>
            </p:cNvPr>
            <p:cNvSpPr/>
            <p:nvPr/>
          </p:nvSpPr>
          <p:spPr>
            <a:xfrm>
              <a:off x="5376231" y="942896"/>
              <a:ext cx="3990260" cy="2192500"/>
            </a:xfrm>
            <a:prstGeom prst="roundRect">
              <a:avLst/>
            </a:prstGeom>
            <a:noFill/>
            <a:ln w="57150">
              <a:solidFill>
                <a:srgbClr val="FF84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FB5D86-CB9B-4648-8ACB-ED86766C1FFD}"/>
                </a:ext>
              </a:extLst>
            </p:cNvPr>
            <p:cNvSpPr txBox="1"/>
            <p:nvPr/>
          </p:nvSpPr>
          <p:spPr>
            <a:xfrm>
              <a:off x="9470150" y="924946"/>
              <a:ext cx="2672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1A23BB4-EAB6-48F4-92BD-35966DDEBDCA}"/>
              </a:ext>
            </a:extLst>
          </p:cNvPr>
          <p:cNvSpPr/>
          <p:nvPr/>
        </p:nvSpPr>
        <p:spPr>
          <a:xfrm>
            <a:off x="3957006" y="2961894"/>
            <a:ext cx="3990260" cy="212290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0D334C-A1D4-4685-98C3-A75AD1EC4C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8475572" y="7815422"/>
            <a:ext cx="8369800" cy="41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77592 0.174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9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75963 -0.997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-4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76198 -0.35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Diagonal Corners Rounded 36">
            <a:extLst>
              <a:ext uri="{FF2B5EF4-FFF2-40B4-BE49-F238E27FC236}">
                <a16:creationId xmlns:a16="http://schemas.microsoft.com/office/drawing/2014/main" id="{B8079E24-07B5-4BF8-8134-A7CB9BDE6D16}"/>
              </a:ext>
            </a:extLst>
          </p:cNvPr>
          <p:cNvSpPr/>
          <p:nvPr/>
        </p:nvSpPr>
        <p:spPr>
          <a:xfrm flipH="1">
            <a:off x="6802016" y="1891902"/>
            <a:ext cx="3416592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B8EF0-9D80-47E5-A183-445BD3C1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XDR Extends Detection and Response Beyond the Endpoint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: Diagonal Corners Rounded 36">
            <a:extLst>
              <a:ext uri="{FF2B5EF4-FFF2-40B4-BE49-F238E27FC236}">
                <a16:creationId xmlns:a16="http://schemas.microsoft.com/office/drawing/2014/main" id="{B1067836-F727-084A-A703-134AAF1B981F}"/>
              </a:ext>
            </a:extLst>
          </p:cNvPr>
          <p:cNvSpPr/>
          <p:nvPr/>
        </p:nvSpPr>
        <p:spPr>
          <a:xfrm>
            <a:off x="1302306" y="2649341"/>
            <a:ext cx="3377093" cy="713232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</a:t>
            </a:r>
          </a:p>
        </p:txBody>
      </p:sp>
      <p:sp>
        <p:nvSpPr>
          <p:cNvPr id="67" name="Rectangle: Diagonal Corners Rounded 36">
            <a:extLst>
              <a:ext uri="{FF2B5EF4-FFF2-40B4-BE49-F238E27FC236}">
                <a16:creationId xmlns:a16="http://schemas.microsoft.com/office/drawing/2014/main" id="{B2C1D41A-15FB-3941-87EB-285C75A0F94B}"/>
              </a:ext>
            </a:extLst>
          </p:cNvPr>
          <p:cNvSpPr/>
          <p:nvPr/>
        </p:nvSpPr>
        <p:spPr>
          <a:xfrm>
            <a:off x="1307934" y="3447568"/>
            <a:ext cx="3377093" cy="713232"/>
          </a:xfrm>
          <a:prstGeom prst="roundRect">
            <a:avLst/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</a:t>
            </a:r>
          </a:p>
        </p:txBody>
      </p:sp>
      <p:sp>
        <p:nvSpPr>
          <p:cNvPr id="85" name="Rectangle: Diagonal Corners Rounded 36">
            <a:extLst>
              <a:ext uri="{FF2B5EF4-FFF2-40B4-BE49-F238E27FC236}">
                <a16:creationId xmlns:a16="http://schemas.microsoft.com/office/drawing/2014/main" id="{BB4419E0-9701-2F47-9274-A735A241AE4A}"/>
              </a:ext>
            </a:extLst>
          </p:cNvPr>
          <p:cNvSpPr/>
          <p:nvPr/>
        </p:nvSpPr>
        <p:spPr>
          <a:xfrm flipH="1">
            <a:off x="6841515" y="2682753"/>
            <a:ext cx="3377093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</a:t>
            </a:r>
          </a:p>
        </p:txBody>
      </p:sp>
      <p:sp>
        <p:nvSpPr>
          <p:cNvPr id="86" name="Rectangle: Diagonal Corners Rounded 36">
            <a:extLst>
              <a:ext uri="{FF2B5EF4-FFF2-40B4-BE49-F238E27FC236}">
                <a16:creationId xmlns:a16="http://schemas.microsoft.com/office/drawing/2014/main" id="{D2CA8B1C-7A55-684F-A4D1-9F6B790CB89A}"/>
              </a:ext>
            </a:extLst>
          </p:cNvPr>
          <p:cNvSpPr/>
          <p:nvPr/>
        </p:nvSpPr>
        <p:spPr>
          <a:xfrm flipH="1">
            <a:off x="6841515" y="3473604"/>
            <a:ext cx="3377093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  <a:r>
              <a:rPr kumimoji="0" lang="en-ID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89" name="Rectangle: Diagonal Corners Rounded 36">
            <a:extLst>
              <a:ext uri="{FF2B5EF4-FFF2-40B4-BE49-F238E27FC236}">
                <a16:creationId xmlns:a16="http://schemas.microsoft.com/office/drawing/2014/main" id="{D10A51F0-E3BA-9F45-8DAD-01101869EE0B}"/>
              </a:ext>
            </a:extLst>
          </p:cNvPr>
          <p:cNvSpPr/>
          <p:nvPr/>
        </p:nvSpPr>
        <p:spPr>
          <a:xfrm flipH="1">
            <a:off x="6802016" y="4264456"/>
            <a:ext cx="3416592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  <a:r>
              <a:rPr kumimoji="0" lang="en-ID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97D5D0C-FF19-5648-831E-8155026F0BC9}"/>
              </a:ext>
            </a:extLst>
          </p:cNvPr>
          <p:cNvSpPr/>
          <p:nvPr/>
        </p:nvSpPr>
        <p:spPr>
          <a:xfrm>
            <a:off x="4040154" y="1692480"/>
            <a:ext cx="3494775" cy="3374042"/>
          </a:xfrm>
          <a:prstGeom prst="ellipse">
            <a:avLst/>
          </a:prstGeom>
          <a:solidFill>
            <a:srgbClr val="00102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9C2BB2-4329-4EB6-9F17-037ECBCCEEF9}"/>
              </a:ext>
            </a:extLst>
          </p:cNvPr>
          <p:cNvSpPr txBox="1"/>
          <p:nvPr/>
        </p:nvSpPr>
        <p:spPr>
          <a:xfrm>
            <a:off x="918892" y="5201176"/>
            <a:ext cx="4551952" cy="442674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 Detection and Response (EDR)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F27A53-74DC-472C-B164-3A27853F49C8}"/>
              </a:ext>
            </a:extLst>
          </p:cNvPr>
          <p:cNvSpPr txBox="1"/>
          <p:nvPr/>
        </p:nvSpPr>
        <p:spPr>
          <a:xfrm>
            <a:off x="6159731" y="5212758"/>
            <a:ext cx="4551952" cy="44267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55B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Extended Detection and Response (XDR)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B6CD8-9B89-4BB0-8E30-8D1CECC10631}"/>
              </a:ext>
            </a:extLst>
          </p:cNvPr>
          <p:cNvSpPr txBox="1"/>
          <p:nvPr/>
        </p:nvSpPr>
        <p:spPr>
          <a:xfrm>
            <a:off x="7607133" y="6419906"/>
            <a:ext cx="436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*Mobile and cloud coming soon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03DC9-0C97-45C7-A76B-2CF872BE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994400" y="2639470"/>
            <a:ext cx="1526486" cy="13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6" grpId="0" animBg="1"/>
      <p:bldP spid="67" grpId="0" animBg="1"/>
      <p:bldP spid="85" grpId="0" animBg="1"/>
      <p:bldP spid="86" grpId="0" animBg="1"/>
      <p:bldP spid="89" grpId="0" animBg="1"/>
      <p:bldP spid="49" grpId="0" animBg="1"/>
      <p:bldP spid="51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Rounded 36">
            <a:extLst>
              <a:ext uri="{FF2B5EF4-FFF2-40B4-BE49-F238E27FC236}">
                <a16:creationId xmlns:a16="http://schemas.microsoft.com/office/drawing/2014/main" id="{B94C274A-5EBD-4738-A647-E8B5D13EF860}"/>
              </a:ext>
            </a:extLst>
          </p:cNvPr>
          <p:cNvSpPr/>
          <p:nvPr/>
        </p:nvSpPr>
        <p:spPr>
          <a:xfrm flipH="1">
            <a:off x="8489175" y="2682753"/>
            <a:ext cx="1729432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0365</a:t>
            </a:r>
          </a:p>
        </p:txBody>
      </p:sp>
      <p:sp>
        <p:nvSpPr>
          <p:cNvPr id="47" name="Rectangle: Diagonal Corners Rounded 36">
            <a:extLst>
              <a:ext uri="{FF2B5EF4-FFF2-40B4-BE49-F238E27FC236}">
                <a16:creationId xmlns:a16="http://schemas.microsoft.com/office/drawing/2014/main" id="{B8079E24-07B5-4BF8-8134-A7CB9BDE6D16}"/>
              </a:ext>
            </a:extLst>
          </p:cNvPr>
          <p:cNvSpPr/>
          <p:nvPr/>
        </p:nvSpPr>
        <p:spPr>
          <a:xfrm flipH="1">
            <a:off x="6802016" y="1891902"/>
            <a:ext cx="3416592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B8EF0-9D80-47E5-A183-445BD3C1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Data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: Diagonal Corners Rounded 36">
            <a:extLst>
              <a:ext uri="{FF2B5EF4-FFF2-40B4-BE49-F238E27FC236}">
                <a16:creationId xmlns:a16="http://schemas.microsoft.com/office/drawing/2014/main" id="{B1067836-F727-084A-A703-134AAF1B981F}"/>
              </a:ext>
            </a:extLst>
          </p:cNvPr>
          <p:cNvSpPr/>
          <p:nvPr/>
        </p:nvSpPr>
        <p:spPr>
          <a:xfrm>
            <a:off x="1302306" y="2649341"/>
            <a:ext cx="3377093" cy="7132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Endpoint</a:t>
            </a:r>
          </a:p>
        </p:txBody>
      </p:sp>
      <p:sp>
        <p:nvSpPr>
          <p:cNvPr id="67" name="Rectangle: Diagonal Corners Rounded 36">
            <a:extLst>
              <a:ext uri="{FF2B5EF4-FFF2-40B4-BE49-F238E27FC236}">
                <a16:creationId xmlns:a16="http://schemas.microsoft.com/office/drawing/2014/main" id="{B2C1D41A-15FB-3941-87EB-285C75A0F94B}"/>
              </a:ext>
            </a:extLst>
          </p:cNvPr>
          <p:cNvSpPr/>
          <p:nvPr/>
        </p:nvSpPr>
        <p:spPr>
          <a:xfrm>
            <a:off x="1307934" y="3447568"/>
            <a:ext cx="3377093" cy="7132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</a:t>
            </a:r>
          </a:p>
        </p:txBody>
      </p:sp>
      <p:sp>
        <p:nvSpPr>
          <p:cNvPr id="85" name="Rectangle: Diagonal Corners Rounded 36">
            <a:extLst>
              <a:ext uri="{FF2B5EF4-FFF2-40B4-BE49-F238E27FC236}">
                <a16:creationId xmlns:a16="http://schemas.microsoft.com/office/drawing/2014/main" id="{BB4419E0-9701-2F47-9274-A735A241AE4A}"/>
              </a:ext>
            </a:extLst>
          </p:cNvPr>
          <p:cNvSpPr/>
          <p:nvPr/>
        </p:nvSpPr>
        <p:spPr>
          <a:xfrm flipH="1">
            <a:off x="7234327" y="2682753"/>
            <a:ext cx="1413283" cy="71323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Email</a:t>
            </a:r>
          </a:p>
        </p:txBody>
      </p:sp>
      <p:sp>
        <p:nvSpPr>
          <p:cNvPr id="86" name="Rectangle: Diagonal Corners Rounded 36">
            <a:extLst>
              <a:ext uri="{FF2B5EF4-FFF2-40B4-BE49-F238E27FC236}">
                <a16:creationId xmlns:a16="http://schemas.microsoft.com/office/drawing/2014/main" id="{D2CA8B1C-7A55-684F-A4D1-9F6B790CB89A}"/>
              </a:ext>
            </a:extLst>
          </p:cNvPr>
          <p:cNvSpPr/>
          <p:nvPr/>
        </p:nvSpPr>
        <p:spPr>
          <a:xfrm flipH="1">
            <a:off x="6841515" y="3473604"/>
            <a:ext cx="3377093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  <a:endParaRPr kumimoji="0" lang="en-ID" sz="2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: Diagonal Corners Rounded 36">
            <a:extLst>
              <a:ext uri="{FF2B5EF4-FFF2-40B4-BE49-F238E27FC236}">
                <a16:creationId xmlns:a16="http://schemas.microsoft.com/office/drawing/2014/main" id="{D10A51F0-E3BA-9F45-8DAD-01101869EE0B}"/>
              </a:ext>
            </a:extLst>
          </p:cNvPr>
          <p:cNvSpPr/>
          <p:nvPr/>
        </p:nvSpPr>
        <p:spPr>
          <a:xfrm flipH="1">
            <a:off x="6802016" y="4264456"/>
            <a:ext cx="3416592" cy="713232"/>
          </a:xfrm>
          <a:prstGeom prst="roundRect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  <a:endParaRPr kumimoji="0" lang="en-ID" sz="24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97D5D0C-FF19-5648-831E-8155026F0BC9}"/>
              </a:ext>
            </a:extLst>
          </p:cNvPr>
          <p:cNvSpPr/>
          <p:nvPr/>
        </p:nvSpPr>
        <p:spPr>
          <a:xfrm>
            <a:off x="4040154" y="1692480"/>
            <a:ext cx="3494775" cy="3374042"/>
          </a:xfrm>
          <a:prstGeom prst="ellipse">
            <a:avLst/>
          </a:prstGeom>
          <a:solidFill>
            <a:srgbClr val="00102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F27A53-74DC-472C-B164-3A27853F49C8}"/>
              </a:ext>
            </a:extLst>
          </p:cNvPr>
          <p:cNvSpPr txBox="1"/>
          <p:nvPr/>
        </p:nvSpPr>
        <p:spPr>
          <a:xfrm>
            <a:off x="3795146" y="5217149"/>
            <a:ext cx="4551952" cy="442674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55B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Extended Detection and Response (XDR)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03DC9-0C97-45C7-A76B-2CF872BE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994400" y="2639470"/>
            <a:ext cx="1526486" cy="13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A8AA-9FD2-4DC5-832D-44659AE2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miss a thing: on-device and data lake telemetry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80925-C52F-43E8-A9AE-3100DD9F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2BDA9C-0978-EE47-B544-15FE77EDF2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55BB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55BB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2C353-5914-454D-9344-55C998156304}"/>
              </a:ext>
            </a:extLst>
          </p:cNvPr>
          <p:cNvGrpSpPr/>
          <p:nvPr/>
        </p:nvGrpSpPr>
        <p:grpSpPr>
          <a:xfrm>
            <a:off x="6137017" y="1349699"/>
            <a:ext cx="4373857" cy="4974010"/>
            <a:chOff x="6137017" y="1349699"/>
            <a:chExt cx="4373857" cy="4974010"/>
          </a:xfrm>
        </p:grpSpPr>
        <p:sp>
          <p:nvSpPr>
            <p:cNvPr id="20" name="Round Same Side Corner Rectangle 19">
              <a:extLst>
                <a:ext uri="{FF2B5EF4-FFF2-40B4-BE49-F238E27FC236}">
                  <a16:creationId xmlns:a16="http://schemas.microsoft.com/office/drawing/2014/main" id="{C7F1D909-BC09-E849-8B87-888A23BDF464}"/>
                </a:ext>
              </a:extLst>
            </p:cNvPr>
            <p:cNvSpPr/>
            <p:nvPr/>
          </p:nvSpPr>
          <p:spPr>
            <a:xfrm>
              <a:off x="6137017" y="1349699"/>
              <a:ext cx="4373857" cy="4974010"/>
            </a:xfrm>
            <a:prstGeom prst="round2SameRect">
              <a:avLst>
                <a:gd name="adj1" fmla="val 6258"/>
                <a:gd name="adj2" fmla="val 0"/>
              </a:avLst>
            </a:prstGeom>
            <a:gradFill flip="none" rotWithShape="1">
              <a:gsLst>
                <a:gs pos="0">
                  <a:srgbClr val="074075">
                    <a:alpha val="0"/>
                  </a:srgbClr>
                </a:gs>
                <a:gs pos="51000">
                  <a:srgbClr val="001F3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EA271E-0215-43A8-A04C-F01106939372}"/>
                </a:ext>
              </a:extLst>
            </p:cNvPr>
            <p:cNvSpPr txBox="1"/>
            <p:nvPr/>
          </p:nvSpPr>
          <p:spPr>
            <a:xfrm>
              <a:off x="6325173" y="2869844"/>
              <a:ext cx="3886875" cy="307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84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On-device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 days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incredibly rich endpoint and server data</a:t>
              </a: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Real-time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historical views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online devices</a:t>
              </a: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insights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granularity than a data lake can provide alone</a:t>
              </a: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Remotely access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device and take remedial actions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7871F-5991-0F40-940C-E1F081D5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7566612" y="1700489"/>
              <a:ext cx="1514664" cy="101826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F84173-837F-3841-A4FF-85AE75D55D53}"/>
              </a:ext>
            </a:extLst>
          </p:cNvPr>
          <p:cNvGrpSpPr/>
          <p:nvPr/>
        </p:nvGrpSpPr>
        <p:grpSpPr>
          <a:xfrm>
            <a:off x="1681126" y="1349699"/>
            <a:ext cx="4373858" cy="4974010"/>
            <a:chOff x="1681126" y="1349699"/>
            <a:chExt cx="4373858" cy="4974010"/>
          </a:xfrm>
        </p:grpSpPr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CD79FAFE-CCE0-5648-8B67-D42774D278F1}"/>
                </a:ext>
              </a:extLst>
            </p:cNvPr>
            <p:cNvSpPr/>
            <p:nvPr/>
          </p:nvSpPr>
          <p:spPr>
            <a:xfrm>
              <a:off x="1681127" y="1349699"/>
              <a:ext cx="4373857" cy="4974010"/>
            </a:xfrm>
            <a:prstGeom prst="round2SameRect">
              <a:avLst>
                <a:gd name="adj1" fmla="val 6258"/>
                <a:gd name="adj2" fmla="val 0"/>
              </a:avLst>
            </a:prstGeom>
            <a:gradFill flip="none" rotWithShape="1">
              <a:gsLst>
                <a:gs pos="0">
                  <a:srgbClr val="074075">
                    <a:alpha val="0"/>
                  </a:srgbClr>
                </a:gs>
                <a:gs pos="51000">
                  <a:srgbClr val="001F3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500BE6-C8E6-4D9B-AEA4-0273810FC5F2}"/>
                </a:ext>
              </a:extLst>
            </p:cNvPr>
            <p:cNvSpPr txBox="1"/>
            <p:nvPr/>
          </p:nvSpPr>
          <p:spPr>
            <a:xfrm>
              <a:off x="1681126" y="2869844"/>
              <a:ext cx="4373857" cy="246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84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lake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64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days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cross-product data</a:t>
              </a: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Correlate information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across endpoints, servers, firewalls, email, and more</a:t>
              </a: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 data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from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offline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devices</a:t>
              </a:r>
            </a:p>
            <a:p>
              <a:pPr marL="342900" marR="0" lvl="0" indent="-1600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Historical view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B4E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not real-time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F0C64B-7A33-684C-A03F-FABEA6F26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3238005" y="1621032"/>
              <a:ext cx="1260098" cy="118372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263963-BD5E-FF49-86FE-099AAA339AF2}"/>
              </a:ext>
            </a:extLst>
          </p:cNvPr>
          <p:cNvGrpSpPr/>
          <p:nvPr/>
        </p:nvGrpSpPr>
        <p:grpSpPr>
          <a:xfrm>
            <a:off x="5639028" y="1890815"/>
            <a:ext cx="913946" cy="913946"/>
            <a:chOff x="5639028" y="1890815"/>
            <a:chExt cx="913946" cy="9139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F23535-CA2A-774A-BC7B-188DE925603A}"/>
                </a:ext>
              </a:extLst>
            </p:cNvPr>
            <p:cNvSpPr/>
            <p:nvPr/>
          </p:nvSpPr>
          <p:spPr>
            <a:xfrm>
              <a:off x="5639028" y="1890815"/>
              <a:ext cx="913946" cy="913946"/>
            </a:xfrm>
            <a:prstGeom prst="ellipse">
              <a:avLst/>
            </a:prstGeom>
            <a:ln>
              <a:noFill/>
            </a:ln>
            <a:effectLst>
              <a:outerShdw blurRad="313332" sx="116132" sy="116132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FCF1E3A4-5D29-CA40-A543-7D37B82E76C5}"/>
                </a:ext>
              </a:extLst>
            </p:cNvPr>
            <p:cNvSpPr/>
            <p:nvPr/>
          </p:nvSpPr>
          <p:spPr>
            <a:xfrm>
              <a:off x="5836080" y="2098001"/>
              <a:ext cx="519839" cy="512122"/>
            </a:xfrm>
            <a:prstGeom prst="plus">
              <a:avLst>
                <a:gd name="adj" fmla="val 420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5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F943-3A29-45A9-9865-BDB783C4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85" y="2831462"/>
            <a:ext cx="11301984" cy="914400"/>
          </a:xfrm>
        </p:spPr>
        <p:txBody>
          <a:bodyPr>
            <a:normAutofit/>
          </a:bodyPr>
          <a:lstStyle/>
          <a:p>
            <a:pPr algn="ctr" fontAlgn="ctr"/>
            <a:r>
              <a:rPr lang="vi-VN" dirty="0">
                <a:solidFill>
                  <a:schemeClr val="bg1"/>
                </a:solidFill>
              </a:rPr>
              <a:t>Có bao nhiêu cách xây dựng </a:t>
            </a:r>
            <a:r>
              <a:rPr lang="en-US" dirty="0" err="1">
                <a:solidFill>
                  <a:schemeClr val="bg1"/>
                </a:solidFill>
              </a:rPr>
              <a:t>kiến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trúc</a:t>
            </a:r>
            <a:r>
              <a:rPr lang="vi-VN" dirty="0">
                <a:solidFill>
                  <a:schemeClr val="bg1"/>
                </a:solidFill>
              </a:rPr>
              <a:t> XDR?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06040-A8C0-47AB-93FF-74869DD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0538"/>
      </p:ext>
    </p:extLst>
  </p:cSld>
  <p:clrMapOvr>
    <a:masterClrMapping/>
  </p:clrMapOvr>
</p:sld>
</file>

<file path=ppt/theme/theme1.xml><?xml version="1.0" encoding="utf-8"?>
<a:theme xmlns:a="http://schemas.openxmlformats.org/drawingml/2006/main" name="Sophos">
  <a:themeElements>
    <a:clrScheme name="Sophos">
      <a:dk1>
        <a:srgbClr val="46494F"/>
      </a:dk1>
      <a:lt1>
        <a:srgbClr val="FFFFFF"/>
      </a:lt1>
      <a:dk2>
        <a:srgbClr val="00193C"/>
      </a:dk2>
      <a:lt2>
        <a:srgbClr val="6EB4E7"/>
      </a:lt2>
      <a:accent1>
        <a:srgbClr val="055BB5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DC9"/>
      </a:accent5>
      <a:accent6>
        <a:srgbClr val="023C79"/>
      </a:accent6>
      <a:hlink>
        <a:srgbClr val="005EB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phos Corporate Template-2" id="{1CD46470-51AF-1845-9493-12EF238099B5}" vid="{5736C778-3E92-7945-9387-DA22B9C2616A}"/>
    </a:ext>
  </a:extLst>
</a:theme>
</file>

<file path=ppt/theme/theme2.xml><?xml version="1.0" encoding="utf-8"?>
<a:theme xmlns:a="http://schemas.openxmlformats.org/drawingml/2006/main" name="1_Sophos">
  <a:themeElements>
    <a:clrScheme name="Sophos">
      <a:dk1>
        <a:srgbClr val="46494F"/>
      </a:dk1>
      <a:lt1>
        <a:srgbClr val="FFFFFF"/>
      </a:lt1>
      <a:dk2>
        <a:srgbClr val="00193C"/>
      </a:dk2>
      <a:lt2>
        <a:srgbClr val="6EB4E7"/>
      </a:lt2>
      <a:accent1>
        <a:srgbClr val="055BB5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DC9"/>
      </a:accent5>
      <a:accent6>
        <a:srgbClr val="023C79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phos Corporate Template-2" id="{1CD46470-51AF-1845-9493-12EF238099B5}" vid="{5736C778-3E92-7945-9387-DA22B9C2616A}"/>
    </a:ext>
  </a:extLst>
</a:theme>
</file>

<file path=ppt/theme/theme3.xml><?xml version="1.0" encoding="utf-8"?>
<a:theme xmlns:a="http://schemas.openxmlformats.org/drawingml/2006/main" name="2_Sophos">
  <a:themeElements>
    <a:clrScheme name="Sophos">
      <a:dk1>
        <a:srgbClr val="46494F"/>
      </a:dk1>
      <a:lt1>
        <a:srgbClr val="FFFFFF"/>
      </a:lt1>
      <a:dk2>
        <a:srgbClr val="00193C"/>
      </a:dk2>
      <a:lt2>
        <a:srgbClr val="6EB4E7"/>
      </a:lt2>
      <a:accent1>
        <a:srgbClr val="055BB5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DC9"/>
      </a:accent5>
      <a:accent6>
        <a:srgbClr val="023C79"/>
      </a:accent6>
      <a:hlink>
        <a:srgbClr val="005EB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ophos">
  <a:themeElements>
    <a:clrScheme name="Sophos">
      <a:dk1>
        <a:srgbClr val="46494F"/>
      </a:dk1>
      <a:lt1>
        <a:srgbClr val="FFFFFF"/>
      </a:lt1>
      <a:dk2>
        <a:srgbClr val="00193C"/>
      </a:dk2>
      <a:lt2>
        <a:srgbClr val="6EB4E7"/>
      </a:lt2>
      <a:accent1>
        <a:srgbClr val="055BB5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DC9"/>
      </a:accent5>
      <a:accent6>
        <a:srgbClr val="023C79"/>
      </a:accent6>
      <a:hlink>
        <a:srgbClr val="005EB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phos Corporate Template" id="{A9E42D46-F4B8-F24C-B44B-D30F3F56C871}" vid="{ADE9AD6C-4FEA-F049-93C4-9F6A2F9E37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23D5D8FA32C458CE0EA51A63E1AB6" ma:contentTypeVersion="12" ma:contentTypeDescription="Create a new document." ma:contentTypeScope="" ma:versionID="5ac0074b7f6964c8b70df1574469a12e">
  <xsd:schema xmlns:xsd="http://www.w3.org/2001/XMLSchema" xmlns:xs="http://www.w3.org/2001/XMLSchema" xmlns:p="http://schemas.microsoft.com/office/2006/metadata/properties" xmlns:ns3="7ff1ca5b-2708-4073-8996-8951fcd93dc2" xmlns:ns4="b414a607-5a57-4492-acad-9a5878245c12" targetNamespace="http://schemas.microsoft.com/office/2006/metadata/properties" ma:root="true" ma:fieldsID="e8e2bc8d8895693680d4472c84f84915" ns3:_="" ns4:_="">
    <xsd:import namespace="7ff1ca5b-2708-4073-8996-8951fcd93dc2"/>
    <xsd:import namespace="b414a607-5a57-4492-acad-9a5878245c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1ca5b-2708-4073-8996-8951fcd93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4a607-5a57-4492-acad-9a5878245c1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DCC497-2D9D-42DF-8940-5CF54835F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1ca5b-2708-4073-8996-8951fcd93dc2"/>
    <ds:schemaRef ds:uri="b414a607-5a57-4492-acad-9a5878245c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52B77-3A21-4D46-BFD2-530D95DCB9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8628BE-1A10-4EB5-BB5A-6C62834A7D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Sophos</Template>
  <TotalTime>1975</TotalTime>
  <Words>1019</Words>
  <Application>Microsoft Office PowerPoint</Application>
  <PresentationFormat>Widescreen</PresentationFormat>
  <Paragraphs>300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Franklin Gothic Demi</vt:lpstr>
      <vt:lpstr>LucidaGrande</vt:lpstr>
      <vt:lpstr>Proxima Nova</vt:lpstr>
      <vt:lpstr>Segoe UI</vt:lpstr>
      <vt:lpstr>Sophos Sans</vt:lpstr>
      <vt:lpstr>Sophos Sans Light</vt:lpstr>
      <vt:lpstr>Sophos Sans Thin</vt:lpstr>
      <vt:lpstr>Wingdings</vt:lpstr>
      <vt:lpstr>Sophos</vt:lpstr>
      <vt:lpstr>1_Sophos</vt:lpstr>
      <vt:lpstr>2_Sophos</vt:lpstr>
      <vt:lpstr>3_Sophos</vt:lpstr>
      <vt:lpstr>The real world benefits of Sophos XDR</vt:lpstr>
      <vt:lpstr>Nội dung </vt:lpstr>
      <vt:lpstr>Xu hướng của các giải pháp bảo vệ máy trạm?</vt:lpstr>
      <vt:lpstr>NIST Cyber Security Framework</vt:lpstr>
      <vt:lpstr>Sophos Next Generation Endpoint Protection</vt:lpstr>
      <vt:lpstr>XDR Extends Detection and Response Beyond the Endpoint</vt:lpstr>
      <vt:lpstr>More Data Sources</vt:lpstr>
      <vt:lpstr>Never miss a thing: on-device and data lake telemetry</vt:lpstr>
      <vt:lpstr>Có bao nhiêu cách xây dựng kiến trúc XDR?</vt:lpstr>
      <vt:lpstr>PowerPoint Presentation</vt:lpstr>
      <vt:lpstr>PowerPoint Presentation</vt:lpstr>
      <vt:lpstr>XDR Commercial Product</vt:lpstr>
      <vt:lpstr>Ưu điểm của giải pháp Sophos XDR?</vt:lpstr>
      <vt:lpstr>Sophos Adaptive Cybersecurity Ecosystem (ACE)</vt:lpstr>
      <vt:lpstr>Identify and Solve Issues Faster</vt:lpstr>
      <vt:lpstr>So sánh XDR và SIEM?</vt:lpstr>
      <vt:lpstr>PowerPoint Presentation</vt:lpstr>
      <vt:lpstr>PowerPoint Presentation</vt:lpstr>
      <vt:lpstr>In summary …..</vt:lpstr>
      <vt:lpstr>Nên lựa chọn giải pháp nào cho doanh nghiệp?</vt:lpstr>
      <vt:lpstr>The Security Trade-Off</vt:lpstr>
      <vt:lpstr>PowerPoint Presentation</vt:lpstr>
      <vt:lpstr>Bản quyền tính như thế nào?</vt:lpstr>
      <vt:lpstr>Detection &amp; Response Offerings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McKellar</dc:creator>
  <cp:lastModifiedBy>Hieu Dinh</cp:lastModifiedBy>
  <cp:revision>76</cp:revision>
  <cp:lastPrinted>2016-03-23T18:25:27Z</cp:lastPrinted>
  <dcterms:created xsi:type="dcterms:W3CDTF">2019-05-17T19:45:21Z</dcterms:created>
  <dcterms:modified xsi:type="dcterms:W3CDTF">2021-10-14T09:11:17Z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96700893</vt:i4>
  </property>
  <property fmtid="{D5CDD505-2E9C-101B-9397-08002B2CF9AE}" pid="3" name="_NewReviewCycle">
    <vt:lpwstr/>
  </property>
  <property fmtid="{D5CDD505-2E9C-101B-9397-08002B2CF9AE}" pid="4" name="_EmailSubject">
    <vt:lpwstr>KH PKO keynote</vt:lpwstr>
  </property>
  <property fmtid="{D5CDD505-2E9C-101B-9397-08002B2CF9AE}" pid="5" name="_AuthorEmail">
    <vt:lpwstr>kris.hagerman@sophos.com</vt:lpwstr>
  </property>
  <property fmtid="{D5CDD505-2E9C-101B-9397-08002B2CF9AE}" pid="6" name="_AuthorEmailDisplayName">
    <vt:lpwstr>Kris Hagerman</vt:lpwstr>
  </property>
  <property fmtid="{D5CDD505-2E9C-101B-9397-08002B2CF9AE}" pid="7" name="_PreviousAdHocReviewCycleID">
    <vt:i4>-1472469932</vt:i4>
  </property>
  <property fmtid="{D5CDD505-2E9C-101B-9397-08002B2CF9AE}" pid="8" name="ContentTypeId">
    <vt:lpwstr>0x01010096E23D5D8FA32C458CE0EA51A63E1AB6</vt:lpwstr>
  </property>
</Properties>
</file>